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75" r:id="rId2"/>
    <p:sldId id="305" r:id="rId3"/>
    <p:sldId id="407" r:id="rId4"/>
    <p:sldId id="408" r:id="rId5"/>
    <p:sldId id="410" r:id="rId6"/>
    <p:sldId id="384" r:id="rId7"/>
    <p:sldId id="298" r:id="rId8"/>
    <p:sldId id="409" r:id="rId9"/>
    <p:sldId id="412" r:id="rId10"/>
    <p:sldId id="413" r:id="rId11"/>
    <p:sldId id="415" r:id="rId12"/>
    <p:sldId id="304" r:id="rId13"/>
    <p:sldId id="406" r:id="rId14"/>
    <p:sldId id="414" r:id="rId15"/>
    <p:sldId id="416" r:id="rId16"/>
    <p:sldId id="417" r:id="rId17"/>
    <p:sldId id="303" r:id="rId18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4993" autoAdjust="0"/>
  </p:normalViewPr>
  <p:slideViewPr>
    <p:cSldViewPr snapToGrid="0" snapToObjects="1">
      <p:cViewPr>
        <p:scale>
          <a:sx n="60" d="100"/>
          <a:sy n="60" d="100"/>
        </p:scale>
        <p:origin x="1550" y="518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7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BEE9ED-945E-4316-8767-497E83A297B9}" type="doc">
      <dgm:prSet loTypeId="urn:microsoft.com/office/officeart/2011/layout/HexagonRadial" loCatId="cycl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GB"/>
        </a:p>
      </dgm:t>
    </dgm:pt>
    <dgm:pt modelId="{410AE056-4CE2-4C3C-800A-0D0B68951B1B}">
      <dgm:prSet phldrT="[Text]" custT="1"/>
      <dgm:spPr/>
      <dgm:t>
        <a:bodyPr/>
        <a:lstStyle/>
        <a:p>
          <a:r>
            <a:rPr lang="en-GB" sz="1800" b="1" dirty="0">
              <a:latin typeface="+mn-lt"/>
            </a:rPr>
            <a:t>Research</a:t>
          </a:r>
        </a:p>
      </dgm:t>
    </dgm:pt>
    <dgm:pt modelId="{76598D13-8CED-456B-AF45-B78D3B1A3C8C}" type="parTrans" cxnId="{0325AECC-F274-4B4C-83EA-F14615F80045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6EC7A9C3-E0B7-43B5-8846-00D3F8A6E20D}" type="sibTrans" cxnId="{0325AECC-F274-4B4C-83EA-F14615F80045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BD57C522-A4C2-405F-9983-7801A950E749}">
      <dgm:prSet phldrT="[Text]" custT="1"/>
      <dgm:spPr/>
      <dgm:t>
        <a:bodyPr/>
        <a:lstStyle/>
        <a:p>
          <a:r>
            <a:rPr lang="en-GB" sz="1800" b="1" dirty="0">
              <a:latin typeface="+mn-lt"/>
            </a:rPr>
            <a:t>Research Design</a:t>
          </a:r>
        </a:p>
      </dgm:t>
    </dgm:pt>
    <dgm:pt modelId="{8157A6DF-D399-4560-8C34-8E7945E17B03}" type="parTrans" cxnId="{1324B9B9-782F-4E08-9C7C-BB79EEBA869E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C720AC4B-9594-4AE1-A3E7-21225AAAB4DC}" type="sibTrans" cxnId="{1324B9B9-782F-4E08-9C7C-BB79EEBA869E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32AF49EB-9AB0-495A-A9CF-C3863194E61C}">
      <dgm:prSet phldrT="[Text]" custT="1"/>
      <dgm:spPr/>
      <dgm:t>
        <a:bodyPr/>
        <a:lstStyle/>
        <a:p>
          <a:r>
            <a:rPr lang="en-GB" sz="1800" b="1" dirty="0">
              <a:latin typeface="+mn-lt"/>
            </a:rPr>
            <a:t>Research Methodology</a:t>
          </a:r>
        </a:p>
      </dgm:t>
    </dgm:pt>
    <dgm:pt modelId="{CE540273-9905-4A96-ACB9-68F6F792E5B0}" type="parTrans" cxnId="{6702892F-A0EC-4DCB-B967-4823FEAF12C4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808A7494-FDB4-4742-95A4-6CB97555CC5E}" type="sibTrans" cxnId="{6702892F-A0EC-4DCB-B967-4823FEAF12C4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8DF8E3D6-9AFA-4F6A-B107-EC5276BD5C8E}">
      <dgm:prSet phldrT="[Text]" custT="1"/>
      <dgm:spPr/>
      <dgm:t>
        <a:bodyPr/>
        <a:lstStyle/>
        <a:p>
          <a:r>
            <a:rPr lang="en-GB" sz="1800" b="1" dirty="0">
              <a:latin typeface="+mn-lt"/>
            </a:rPr>
            <a:t>Quantitative Approach </a:t>
          </a:r>
        </a:p>
      </dgm:t>
    </dgm:pt>
    <dgm:pt modelId="{9544EAD7-105E-4CE5-8DD4-E63E71431AD9}" type="parTrans" cxnId="{2F81EAF0-5D82-4724-AE21-8F882A5F05D9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B6FFFD75-A48B-47C4-AA28-E1E2294D1C3B}" type="sibTrans" cxnId="{2F81EAF0-5D82-4724-AE21-8F882A5F05D9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9EBB955E-77B7-43D5-A5EE-6279190F8EB5}">
      <dgm:prSet phldrT="[Text]" custT="1"/>
      <dgm:spPr/>
      <dgm:t>
        <a:bodyPr/>
        <a:lstStyle/>
        <a:p>
          <a:r>
            <a:rPr lang="en-GB" sz="1800" b="1" dirty="0">
              <a:latin typeface="+mn-lt"/>
            </a:rPr>
            <a:t>Sampling Strategy</a:t>
          </a:r>
        </a:p>
      </dgm:t>
    </dgm:pt>
    <dgm:pt modelId="{B12D6BAE-EAAD-493E-B9BE-7CD867AC614F}" type="parTrans" cxnId="{F87A2A1D-DF1B-49EE-9C98-D5FFE0AAE9F7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4F6B9C1B-62C2-413B-BE52-ECF7810DA908}" type="sibTrans" cxnId="{F87A2A1D-DF1B-49EE-9C98-D5FFE0AAE9F7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323C76ED-0510-4474-BD20-7DD0DA255591}">
      <dgm:prSet phldrT="[Text]" custT="1"/>
      <dgm:spPr/>
      <dgm:t>
        <a:bodyPr/>
        <a:lstStyle/>
        <a:p>
          <a:r>
            <a:rPr lang="en-GB" sz="1800" b="1" dirty="0">
              <a:latin typeface="+mn-lt"/>
            </a:rPr>
            <a:t>Online Questionnaire </a:t>
          </a:r>
        </a:p>
      </dgm:t>
    </dgm:pt>
    <dgm:pt modelId="{F2C3383F-98BB-4751-AAD8-2AB984B6089A}" type="parTrans" cxnId="{E7C5D147-38B3-482D-B10A-C29185D450A4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B147F7D0-5499-4BE9-A4C2-19C07E71E2B8}" type="sibTrans" cxnId="{E7C5D147-38B3-482D-B10A-C29185D450A4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C48CC9CC-E09A-4C54-A286-8F5280D136F5}">
      <dgm:prSet phldrT="[Text]" custT="1"/>
      <dgm:spPr/>
      <dgm:t>
        <a:bodyPr/>
        <a:lstStyle/>
        <a:p>
          <a:r>
            <a:rPr lang="en-GB" sz="1800" b="1" dirty="0">
              <a:latin typeface="+mn-lt"/>
            </a:rPr>
            <a:t>Descriptive Statistics </a:t>
          </a:r>
        </a:p>
      </dgm:t>
    </dgm:pt>
    <dgm:pt modelId="{134498C0-D9D3-4D60-8BC8-93E61B2E0D32}" type="parTrans" cxnId="{5C53EA33-DDA2-4F58-A30D-5546F308859B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C700109D-50D5-4B7F-997A-3C12B49A2CB9}" type="sibTrans" cxnId="{5C53EA33-DDA2-4F58-A30D-5546F308859B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DABE4994-43EA-4F4E-A6E3-CA66431BA2A4}" type="pres">
      <dgm:prSet presAssocID="{C6BEE9ED-945E-4316-8767-497E83A297B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D34C6D5-82A3-4842-BF35-1816207DD9C3}" type="pres">
      <dgm:prSet presAssocID="{410AE056-4CE2-4C3C-800A-0D0B68951B1B}" presName="Parent" presStyleLbl="node0" presStyleIdx="0" presStyleCnt="1">
        <dgm:presLayoutVars>
          <dgm:chMax val="6"/>
          <dgm:chPref val="6"/>
        </dgm:presLayoutVars>
      </dgm:prSet>
      <dgm:spPr/>
    </dgm:pt>
    <dgm:pt modelId="{9645A65E-8E87-47C0-ADC0-2BFF6879F067}" type="pres">
      <dgm:prSet presAssocID="{BD57C522-A4C2-405F-9983-7801A950E749}" presName="Accent1" presStyleCnt="0"/>
      <dgm:spPr/>
    </dgm:pt>
    <dgm:pt modelId="{BB7FAE92-1CAD-483B-ABC3-91EED121464E}" type="pres">
      <dgm:prSet presAssocID="{BD57C522-A4C2-405F-9983-7801A950E749}" presName="Accent" presStyleLbl="bgShp" presStyleIdx="0" presStyleCnt="6"/>
      <dgm:spPr/>
    </dgm:pt>
    <dgm:pt modelId="{AEA3EE16-9F7D-4E03-915F-B68DEC170329}" type="pres">
      <dgm:prSet presAssocID="{BD57C522-A4C2-405F-9983-7801A950E74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187B6C8-CC21-4239-B156-484F1F361E29}" type="pres">
      <dgm:prSet presAssocID="{32AF49EB-9AB0-495A-A9CF-C3863194E61C}" presName="Accent2" presStyleCnt="0"/>
      <dgm:spPr/>
    </dgm:pt>
    <dgm:pt modelId="{C1856F7F-4681-475D-BFE7-786530102673}" type="pres">
      <dgm:prSet presAssocID="{32AF49EB-9AB0-495A-A9CF-C3863194E61C}" presName="Accent" presStyleLbl="bgShp" presStyleIdx="1" presStyleCnt="6"/>
      <dgm:spPr/>
    </dgm:pt>
    <dgm:pt modelId="{7ABE2F6F-B0D8-4E2C-A3E5-6A11D893068D}" type="pres">
      <dgm:prSet presAssocID="{32AF49EB-9AB0-495A-A9CF-C3863194E61C}" presName="Child2" presStyleLbl="node1" presStyleIdx="1" presStyleCnt="6" custScaleX="127592" custScaleY="96177" custLinFactNeighborX="19493" custLinFactNeighborY="5109">
        <dgm:presLayoutVars>
          <dgm:chMax val="0"/>
          <dgm:chPref val="0"/>
          <dgm:bulletEnabled val="1"/>
        </dgm:presLayoutVars>
      </dgm:prSet>
      <dgm:spPr/>
    </dgm:pt>
    <dgm:pt modelId="{B8E3DEB0-41B9-471A-B21D-CCEEE2EBDE50}" type="pres">
      <dgm:prSet presAssocID="{8DF8E3D6-9AFA-4F6A-B107-EC5276BD5C8E}" presName="Accent3" presStyleCnt="0"/>
      <dgm:spPr/>
    </dgm:pt>
    <dgm:pt modelId="{E24BA46B-0CE0-4EC2-92AA-6E5A6B0FCB39}" type="pres">
      <dgm:prSet presAssocID="{8DF8E3D6-9AFA-4F6A-B107-EC5276BD5C8E}" presName="Accent" presStyleLbl="bgShp" presStyleIdx="2" presStyleCnt="6"/>
      <dgm:spPr/>
    </dgm:pt>
    <dgm:pt modelId="{43D5994F-6F77-409A-83B8-3AEE4AEBB57C}" type="pres">
      <dgm:prSet presAssocID="{8DF8E3D6-9AFA-4F6A-B107-EC5276BD5C8E}" presName="Child3" presStyleLbl="node1" presStyleIdx="2" presStyleCnt="6" custScaleX="116108" custLinFactNeighborX="5907" custLinFactNeighborY="683">
        <dgm:presLayoutVars>
          <dgm:chMax val="0"/>
          <dgm:chPref val="0"/>
          <dgm:bulletEnabled val="1"/>
        </dgm:presLayoutVars>
      </dgm:prSet>
      <dgm:spPr/>
    </dgm:pt>
    <dgm:pt modelId="{12ADD418-D673-4FC5-83ED-F5F9072D3C65}" type="pres">
      <dgm:prSet presAssocID="{9EBB955E-77B7-43D5-A5EE-6279190F8EB5}" presName="Accent4" presStyleCnt="0"/>
      <dgm:spPr/>
    </dgm:pt>
    <dgm:pt modelId="{B50150A3-8589-4AF0-9A20-0E838800E02E}" type="pres">
      <dgm:prSet presAssocID="{9EBB955E-77B7-43D5-A5EE-6279190F8EB5}" presName="Accent" presStyleLbl="bgShp" presStyleIdx="3" presStyleCnt="6"/>
      <dgm:spPr/>
    </dgm:pt>
    <dgm:pt modelId="{FF8763B2-3A20-40D0-8D85-F639BF97789B}" type="pres">
      <dgm:prSet presAssocID="{9EBB955E-77B7-43D5-A5EE-6279190F8EB5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1BD34A5-3417-490B-863B-B0FEB2F7162A}" type="pres">
      <dgm:prSet presAssocID="{323C76ED-0510-4474-BD20-7DD0DA255591}" presName="Accent5" presStyleCnt="0"/>
      <dgm:spPr/>
    </dgm:pt>
    <dgm:pt modelId="{FDF9C59A-FD9E-4EF1-AB52-28CE9B28C3C1}" type="pres">
      <dgm:prSet presAssocID="{323C76ED-0510-4474-BD20-7DD0DA255591}" presName="Accent" presStyleLbl="bgShp" presStyleIdx="4" presStyleCnt="6"/>
      <dgm:spPr/>
    </dgm:pt>
    <dgm:pt modelId="{84169876-C93B-4D8C-8946-7176D03FE6D9}" type="pres">
      <dgm:prSet presAssocID="{323C76ED-0510-4474-BD20-7DD0DA255591}" presName="Child5" presStyleLbl="node1" presStyleIdx="4" presStyleCnt="6" custScaleX="124288" custLinFactNeighborX="-15358" custLinFactNeighborY="3414">
        <dgm:presLayoutVars>
          <dgm:chMax val="0"/>
          <dgm:chPref val="0"/>
          <dgm:bulletEnabled val="1"/>
        </dgm:presLayoutVars>
      </dgm:prSet>
      <dgm:spPr/>
    </dgm:pt>
    <dgm:pt modelId="{536D20CA-D9FB-41D8-B1A0-40CD75FEE5BC}" type="pres">
      <dgm:prSet presAssocID="{C48CC9CC-E09A-4C54-A286-8F5280D136F5}" presName="Accent6" presStyleCnt="0"/>
      <dgm:spPr/>
    </dgm:pt>
    <dgm:pt modelId="{87C038E0-456C-4F32-8D7E-B59BC41732CB}" type="pres">
      <dgm:prSet presAssocID="{C48CC9CC-E09A-4C54-A286-8F5280D136F5}" presName="Accent" presStyleLbl="bgShp" presStyleIdx="5" presStyleCnt="6"/>
      <dgm:spPr/>
    </dgm:pt>
    <dgm:pt modelId="{E044FFBA-12DE-41A1-B2FA-F81E4B591395}" type="pres">
      <dgm:prSet presAssocID="{C48CC9CC-E09A-4C54-A286-8F5280D136F5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CF60106-E331-4EF7-B3CA-C16FEE84A203}" type="presOf" srcId="{8DF8E3D6-9AFA-4F6A-B107-EC5276BD5C8E}" destId="{43D5994F-6F77-409A-83B8-3AEE4AEBB57C}" srcOrd="0" destOrd="0" presId="urn:microsoft.com/office/officeart/2011/layout/HexagonRadial"/>
    <dgm:cxn modelId="{F87A2A1D-DF1B-49EE-9C98-D5FFE0AAE9F7}" srcId="{410AE056-4CE2-4C3C-800A-0D0B68951B1B}" destId="{9EBB955E-77B7-43D5-A5EE-6279190F8EB5}" srcOrd="3" destOrd="0" parTransId="{B12D6BAE-EAAD-493E-B9BE-7CD867AC614F}" sibTransId="{4F6B9C1B-62C2-413B-BE52-ECF7810DA908}"/>
    <dgm:cxn modelId="{6702892F-A0EC-4DCB-B967-4823FEAF12C4}" srcId="{410AE056-4CE2-4C3C-800A-0D0B68951B1B}" destId="{32AF49EB-9AB0-495A-A9CF-C3863194E61C}" srcOrd="1" destOrd="0" parTransId="{CE540273-9905-4A96-ACB9-68F6F792E5B0}" sibTransId="{808A7494-FDB4-4742-95A4-6CB97555CC5E}"/>
    <dgm:cxn modelId="{5C53EA33-DDA2-4F58-A30D-5546F308859B}" srcId="{410AE056-4CE2-4C3C-800A-0D0B68951B1B}" destId="{C48CC9CC-E09A-4C54-A286-8F5280D136F5}" srcOrd="5" destOrd="0" parTransId="{134498C0-D9D3-4D60-8BC8-93E61B2E0D32}" sibTransId="{C700109D-50D5-4B7F-997A-3C12B49A2CB9}"/>
    <dgm:cxn modelId="{E7C5D147-38B3-482D-B10A-C29185D450A4}" srcId="{410AE056-4CE2-4C3C-800A-0D0B68951B1B}" destId="{323C76ED-0510-4474-BD20-7DD0DA255591}" srcOrd="4" destOrd="0" parTransId="{F2C3383F-98BB-4751-AAD8-2AB984B6089A}" sibTransId="{B147F7D0-5499-4BE9-A4C2-19C07E71E2B8}"/>
    <dgm:cxn modelId="{3EBD2876-3AAF-4427-9944-49FC93EB17AE}" type="presOf" srcId="{410AE056-4CE2-4C3C-800A-0D0B68951B1B}" destId="{CD34C6D5-82A3-4842-BF35-1816207DD9C3}" srcOrd="0" destOrd="0" presId="urn:microsoft.com/office/officeart/2011/layout/HexagonRadial"/>
    <dgm:cxn modelId="{FA882F8C-506F-4972-BC9C-10043E31198A}" type="presOf" srcId="{C6BEE9ED-945E-4316-8767-497E83A297B9}" destId="{DABE4994-43EA-4F4E-A6E3-CA66431BA2A4}" srcOrd="0" destOrd="0" presId="urn:microsoft.com/office/officeart/2011/layout/HexagonRadial"/>
    <dgm:cxn modelId="{835DAA91-C476-4DAB-8A01-F34F138BB39F}" type="presOf" srcId="{32AF49EB-9AB0-495A-A9CF-C3863194E61C}" destId="{7ABE2F6F-B0D8-4E2C-A3E5-6A11D893068D}" srcOrd="0" destOrd="0" presId="urn:microsoft.com/office/officeart/2011/layout/HexagonRadial"/>
    <dgm:cxn modelId="{32740F9D-638A-452D-BC09-36E73B466AFF}" type="presOf" srcId="{C48CC9CC-E09A-4C54-A286-8F5280D136F5}" destId="{E044FFBA-12DE-41A1-B2FA-F81E4B591395}" srcOrd="0" destOrd="0" presId="urn:microsoft.com/office/officeart/2011/layout/HexagonRadial"/>
    <dgm:cxn modelId="{3823C9A1-D65E-4734-B932-F5BFF7948E92}" type="presOf" srcId="{323C76ED-0510-4474-BD20-7DD0DA255591}" destId="{84169876-C93B-4D8C-8946-7176D03FE6D9}" srcOrd="0" destOrd="0" presId="urn:microsoft.com/office/officeart/2011/layout/HexagonRadial"/>
    <dgm:cxn modelId="{BCE79DB8-93D4-4BEB-B685-6C7EE6CB5E84}" type="presOf" srcId="{9EBB955E-77B7-43D5-A5EE-6279190F8EB5}" destId="{FF8763B2-3A20-40D0-8D85-F639BF97789B}" srcOrd="0" destOrd="0" presId="urn:microsoft.com/office/officeart/2011/layout/HexagonRadial"/>
    <dgm:cxn modelId="{1324B9B9-782F-4E08-9C7C-BB79EEBA869E}" srcId="{410AE056-4CE2-4C3C-800A-0D0B68951B1B}" destId="{BD57C522-A4C2-405F-9983-7801A950E749}" srcOrd="0" destOrd="0" parTransId="{8157A6DF-D399-4560-8C34-8E7945E17B03}" sibTransId="{C720AC4B-9594-4AE1-A3E7-21225AAAB4DC}"/>
    <dgm:cxn modelId="{A311E7BE-553A-4616-94F4-BE6C197670F9}" type="presOf" srcId="{BD57C522-A4C2-405F-9983-7801A950E749}" destId="{AEA3EE16-9F7D-4E03-915F-B68DEC170329}" srcOrd="0" destOrd="0" presId="urn:microsoft.com/office/officeart/2011/layout/HexagonRadial"/>
    <dgm:cxn modelId="{0325AECC-F274-4B4C-83EA-F14615F80045}" srcId="{C6BEE9ED-945E-4316-8767-497E83A297B9}" destId="{410AE056-4CE2-4C3C-800A-0D0B68951B1B}" srcOrd="0" destOrd="0" parTransId="{76598D13-8CED-456B-AF45-B78D3B1A3C8C}" sibTransId="{6EC7A9C3-E0B7-43B5-8846-00D3F8A6E20D}"/>
    <dgm:cxn modelId="{2F81EAF0-5D82-4724-AE21-8F882A5F05D9}" srcId="{410AE056-4CE2-4C3C-800A-0D0B68951B1B}" destId="{8DF8E3D6-9AFA-4F6A-B107-EC5276BD5C8E}" srcOrd="2" destOrd="0" parTransId="{9544EAD7-105E-4CE5-8DD4-E63E71431AD9}" sibTransId="{B6FFFD75-A48B-47C4-AA28-E1E2294D1C3B}"/>
    <dgm:cxn modelId="{C6327943-2C64-4EB2-81AD-1E1788B93371}" type="presParOf" srcId="{DABE4994-43EA-4F4E-A6E3-CA66431BA2A4}" destId="{CD34C6D5-82A3-4842-BF35-1816207DD9C3}" srcOrd="0" destOrd="0" presId="urn:microsoft.com/office/officeart/2011/layout/HexagonRadial"/>
    <dgm:cxn modelId="{09E87641-A43A-4D3A-8D25-C660ACB7DDB3}" type="presParOf" srcId="{DABE4994-43EA-4F4E-A6E3-CA66431BA2A4}" destId="{9645A65E-8E87-47C0-ADC0-2BFF6879F067}" srcOrd="1" destOrd="0" presId="urn:microsoft.com/office/officeart/2011/layout/HexagonRadial"/>
    <dgm:cxn modelId="{32068314-A359-48D9-BDD4-C9777CCF70AE}" type="presParOf" srcId="{9645A65E-8E87-47C0-ADC0-2BFF6879F067}" destId="{BB7FAE92-1CAD-483B-ABC3-91EED121464E}" srcOrd="0" destOrd="0" presId="urn:microsoft.com/office/officeart/2011/layout/HexagonRadial"/>
    <dgm:cxn modelId="{D5CF02E6-AB51-4D5E-8119-FE18ADB36429}" type="presParOf" srcId="{DABE4994-43EA-4F4E-A6E3-CA66431BA2A4}" destId="{AEA3EE16-9F7D-4E03-915F-B68DEC170329}" srcOrd="2" destOrd="0" presId="urn:microsoft.com/office/officeart/2011/layout/HexagonRadial"/>
    <dgm:cxn modelId="{BC74CA8B-DF86-4F18-9DB8-593897EF5AA9}" type="presParOf" srcId="{DABE4994-43EA-4F4E-A6E3-CA66431BA2A4}" destId="{D187B6C8-CC21-4239-B156-484F1F361E29}" srcOrd="3" destOrd="0" presId="urn:microsoft.com/office/officeart/2011/layout/HexagonRadial"/>
    <dgm:cxn modelId="{EF7DD189-FC03-467F-9239-1A9FE270DACD}" type="presParOf" srcId="{D187B6C8-CC21-4239-B156-484F1F361E29}" destId="{C1856F7F-4681-475D-BFE7-786530102673}" srcOrd="0" destOrd="0" presId="urn:microsoft.com/office/officeart/2011/layout/HexagonRadial"/>
    <dgm:cxn modelId="{08DF4648-6EB0-4272-8A39-A718B6C79456}" type="presParOf" srcId="{DABE4994-43EA-4F4E-A6E3-CA66431BA2A4}" destId="{7ABE2F6F-B0D8-4E2C-A3E5-6A11D893068D}" srcOrd="4" destOrd="0" presId="urn:microsoft.com/office/officeart/2011/layout/HexagonRadial"/>
    <dgm:cxn modelId="{B42700B0-20E3-49B2-BD90-C08F858B9D3F}" type="presParOf" srcId="{DABE4994-43EA-4F4E-A6E3-CA66431BA2A4}" destId="{B8E3DEB0-41B9-471A-B21D-CCEEE2EBDE50}" srcOrd="5" destOrd="0" presId="urn:microsoft.com/office/officeart/2011/layout/HexagonRadial"/>
    <dgm:cxn modelId="{A01A408D-C4CA-471E-ADBE-D7DCD461F1C7}" type="presParOf" srcId="{B8E3DEB0-41B9-471A-B21D-CCEEE2EBDE50}" destId="{E24BA46B-0CE0-4EC2-92AA-6E5A6B0FCB39}" srcOrd="0" destOrd="0" presId="urn:microsoft.com/office/officeart/2011/layout/HexagonRadial"/>
    <dgm:cxn modelId="{82E49972-561D-4A7B-A5AD-DCCCA6434C31}" type="presParOf" srcId="{DABE4994-43EA-4F4E-A6E3-CA66431BA2A4}" destId="{43D5994F-6F77-409A-83B8-3AEE4AEBB57C}" srcOrd="6" destOrd="0" presId="urn:microsoft.com/office/officeart/2011/layout/HexagonRadial"/>
    <dgm:cxn modelId="{B3259C5A-5CFB-4A7B-BE69-F50ACC64B5CF}" type="presParOf" srcId="{DABE4994-43EA-4F4E-A6E3-CA66431BA2A4}" destId="{12ADD418-D673-4FC5-83ED-F5F9072D3C65}" srcOrd="7" destOrd="0" presId="urn:microsoft.com/office/officeart/2011/layout/HexagonRadial"/>
    <dgm:cxn modelId="{9F8D01C8-1E2D-4D53-8DA1-40240702E6E3}" type="presParOf" srcId="{12ADD418-D673-4FC5-83ED-F5F9072D3C65}" destId="{B50150A3-8589-4AF0-9A20-0E838800E02E}" srcOrd="0" destOrd="0" presId="urn:microsoft.com/office/officeart/2011/layout/HexagonRadial"/>
    <dgm:cxn modelId="{9EB326B4-D192-4EF1-846A-E48526094C79}" type="presParOf" srcId="{DABE4994-43EA-4F4E-A6E3-CA66431BA2A4}" destId="{FF8763B2-3A20-40D0-8D85-F639BF97789B}" srcOrd="8" destOrd="0" presId="urn:microsoft.com/office/officeart/2011/layout/HexagonRadial"/>
    <dgm:cxn modelId="{FA038AA8-0A4A-4D2B-B22C-59D2EE3042E3}" type="presParOf" srcId="{DABE4994-43EA-4F4E-A6E3-CA66431BA2A4}" destId="{81BD34A5-3417-490B-863B-B0FEB2F7162A}" srcOrd="9" destOrd="0" presId="urn:microsoft.com/office/officeart/2011/layout/HexagonRadial"/>
    <dgm:cxn modelId="{F2509083-EAC4-4025-B6E2-47DEA1713FFA}" type="presParOf" srcId="{81BD34A5-3417-490B-863B-B0FEB2F7162A}" destId="{FDF9C59A-FD9E-4EF1-AB52-28CE9B28C3C1}" srcOrd="0" destOrd="0" presId="urn:microsoft.com/office/officeart/2011/layout/HexagonRadial"/>
    <dgm:cxn modelId="{534385A7-A1A7-4D87-89C0-F215B4309E1D}" type="presParOf" srcId="{DABE4994-43EA-4F4E-A6E3-CA66431BA2A4}" destId="{84169876-C93B-4D8C-8946-7176D03FE6D9}" srcOrd="10" destOrd="0" presId="urn:microsoft.com/office/officeart/2011/layout/HexagonRadial"/>
    <dgm:cxn modelId="{34E3BE6C-89C5-41D5-A07F-6691C76AA899}" type="presParOf" srcId="{DABE4994-43EA-4F4E-A6E3-CA66431BA2A4}" destId="{536D20CA-D9FB-41D8-B1A0-40CD75FEE5BC}" srcOrd="11" destOrd="0" presId="urn:microsoft.com/office/officeart/2011/layout/HexagonRadial"/>
    <dgm:cxn modelId="{20B6AACC-2D76-4230-8DAB-77AA4782C30B}" type="presParOf" srcId="{536D20CA-D9FB-41D8-B1A0-40CD75FEE5BC}" destId="{87C038E0-456C-4F32-8D7E-B59BC41732CB}" srcOrd="0" destOrd="0" presId="urn:microsoft.com/office/officeart/2011/layout/HexagonRadial"/>
    <dgm:cxn modelId="{E60AF110-4979-4168-8A4E-07F08A3F67D3}" type="presParOf" srcId="{DABE4994-43EA-4F4E-A6E3-CA66431BA2A4}" destId="{E044FFBA-12DE-41A1-B2FA-F81E4B591395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BEE9ED-945E-4316-8767-497E83A297B9}" type="doc">
      <dgm:prSet loTypeId="urn:microsoft.com/office/officeart/2005/8/layout/radial1" loCatId="cycl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GB"/>
        </a:p>
      </dgm:t>
    </dgm:pt>
    <dgm:pt modelId="{410AE056-4CE2-4C3C-800A-0D0B68951B1B}">
      <dgm:prSet phldrT="[Text]" custT="1"/>
      <dgm:spPr/>
      <dgm:t>
        <a:bodyPr/>
        <a:lstStyle/>
        <a:p>
          <a:r>
            <a:rPr lang="en-GB" sz="1800" b="1" dirty="0">
              <a:latin typeface="+mn-lt"/>
            </a:rPr>
            <a:t>Research</a:t>
          </a:r>
        </a:p>
      </dgm:t>
    </dgm:pt>
    <dgm:pt modelId="{76598D13-8CED-456B-AF45-B78D3B1A3C8C}" type="parTrans" cxnId="{0325AECC-F274-4B4C-83EA-F14615F80045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6EC7A9C3-E0B7-43B5-8846-00D3F8A6E20D}" type="sibTrans" cxnId="{0325AECC-F274-4B4C-83EA-F14615F80045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BD57C522-A4C2-405F-9983-7801A950E749}">
      <dgm:prSet phldrT="[Text]" custT="1"/>
      <dgm:spPr/>
      <dgm:t>
        <a:bodyPr/>
        <a:lstStyle/>
        <a:p>
          <a:r>
            <a:rPr lang="en-GB" sz="1800" b="1" dirty="0">
              <a:latin typeface="+mn-lt"/>
            </a:rPr>
            <a:t>Random Sampling </a:t>
          </a:r>
        </a:p>
      </dgm:t>
    </dgm:pt>
    <dgm:pt modelId="{8157A6DF-D399-4560-8C34-8E7945E17B03}" type="parTrans" cxnId="{1324B9B9-782F-4E08-9C7C-BB79EEBA869E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C720AC4B-9594-4AE1-A3E7-21225AAAB4DC}" type="sibTrans" cxnId="{1324B9B9-782F-4E08-9C7C-BB79EEBA869E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32AF49EB-9AB0-495A-A9CF-C3863194E61C}">
      <dgm:prSet phldrT="[Text]" custT="1"/>
      <dgm:spPr/>
      <dgm:t>
        <a:bodyPr/>
        <a:lstStyle/>
        <a:p>
          <a:r>
            <a:rPr lang="en-GB" sz="1800" b="1" dirty="0">
              <a:latin typeface="+mn-lt"/>
            </a:rPr>
            <a:t>Data Analysis </a:t>
          </a:r>
        </a:p>
      </dgm:t>
    </dgm:pt>
    <dgm:pt modelId="{CE540273-9905-4A96-ACB9-68F6F792E5B0}" type="parTrans" cxnId="{6702892F-A0EC-4DCB-B967-4823FEAF12C4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808A7494-FDB4-4742-95A4-6CB97555CC5E}" type="sibTrans" cxnId="{6702892F-A0EC-4DCB-B967-4823FEAF12C4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9EBB955E-77B7-43D5-A5EE-6279190F8EB5}">
      <dgm:prSet phldrT="[Text]" custT="1"/>
      <dgm:spPr/>
      <dgm:t>
        <a:bodyPr/>
        <a:lstStyle/>
        <a:p>
          <a:r>
            <a:rPr lang="en-GB" sz="1800" b="1" dirty="0">
              <a:latin typeface="+mn-lt"/>
            </a:rPr>
            <a:t>Sampling Strategy</a:t>
          </a:r>
        </a:p>
      </dgm:t>
    </dgm:pt>
    <dgm:pt modelId="{B12D6BAE-EAAD-493E-B9BE-7CD867AC614F}" type="parTrans" cxnId="{F87A2A1D-DF1B-49EE-9C98-D5FFE0AAE9F7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4F6B9C1B-62C2-413B-BE52-ECF7810DA908}" type="sibTrans" cxnId="{F87A2A1D-DF1B-49EE-9C98-D5FFE0AAE9F7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323C76ED-0510-4474-BD20-7DD0DA255591}">
      <dgm:prSet phldrT="[Text]" custT="1"/>
      <dgm:spPr/>
      <dgm:t>
        <a:bodyPr/>
        <a:lstStyle/>
        <a:p>
          <a:r>
            <a:rPr lang="en-GB" sz="1800" b="1" dirty="0">
              <a:latin typeface="+mn-lt"/>
            </a:rPr>
            <a:t>Online Questionnaire </a:t>
          </a:r>
        </a:p>
      </dgm:t>
    </dgm:pt>
    <dgm:pt modelId="{F2C3383F-98BB-4751-AAD8-2AB984B6089A}" type="parTrans" cxnId="{E7C5D147-38B3-482D-B10A-C29185D450A4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B147F7D0-5499-4BE9-A4C2-19C07E71E2B8}" type="sibTrans" cxnId="{E7C5D147-38B3-482D-B10A-C29185D450A4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8DF8E3D6-9AFA-4F6A-B107-EC5276BD5C8E}">
      <dgm:prSet phldrT="[Text]" custT="1"/>
      <dgm:spPr/>
      <dgm:t>
        <a:bodyPr/>
        <a:lstStyle/>
        <a:p>
          <a:r>
            <a:rPr lang="en-GB" sz="1800" b="1" dirty="0">
              <a:latin typeface="+mn-lt"/>
            </a:rPr>
            <a:t>Descriptive Statistics </a:t>
          </a:r>
        </a:p>
      </dgm:t>
    </dgm:pt>
    <dgm:pt modelId="{B6FFFD75-A48B-47C4-AA28-E1E2294D1C3B}" type="sibTrans" cxnId="{2F81EAF0-5D82-4724-AE21-8F882A5F05D9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9544EAD7-105E-4CE5-8DD4-E63E71431AD9}" type="parTrans" cxnId="{2F81EAF0-5D82-4724-AE21-8F882A5F05D9}">
      <dgm:prSet/>
      <dgm:spPr/>
      <dgm:t>
        <a:bodyPr/>
        <a:lstStyle/>
        <a:p>
          <a:endParaRPr lang="en-GB" sz="2400" b="1">
            <a:latin typeface="+mn-lt"/>
          </a:endParaRPr>
        </a:p>
      </dgm:t>
    </dgm:pt>
    <dgm:pt modelId="{DE003CD9-3DDD-4A57-9F3F-5432F8CDF0DE}" type="pres">
      <dgm:prSet presAssocID="{C6BEE9ED-945E-4316-8767-497E83A297B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E5F5080-906B-49F3-9A55-947682F0FC1A}" type="pres">
      <dgm:prSet presAssocID="{410AE056-4CE2-4C3C-800A-0D0B68951B1B}" presName="centerShape" presStyleLbl="node0" presStyleIdx="0" presStyleCnt="1" custScaleX="162146" custScaleY="142813" custLinFactNeighborX="-2841" custLinFactNeighborY="10733"/>
      <dgm:spPr/>
    </dgm:pt>
    <dgm:pt modelId="{D29EF6C5-2CFF-4A09-9BF1-F58636DCB6BE}" type="pres">
      <dgm:prSet presAssocID="{8157A6DF-D399-4560-8C34-8E7945E17B03}" presName="Name9" presStyleLbl="parChTrans1D2" presStyleIdx="0" presStyleCnt="5"/>
      <dgm:spPr/>
    </dgm:pt>
    <dgm:pt modelId="{E2215B63-C9F7-4277-B869-E56596A80AD2}" type="pres">
      <dgm:prSet presAssocID="{8157A6DF-D399-4560-8C34-8E7945E17B03}" presName="connTx" presStyleLbl="parChTrans1D2" presStyleIdx="0" presStyleCnt="5"/>
      <dgm:spPr/>
    </dgm:pt>
    <dgm:pt modelId="{D6C4B058-0E08-4A53-848B-82A946A20D4A}" type="pres">
      <dgm:prSet presAssocID="{BD57C522-A4C2-405F-9983-7801A950E749}" presName="node" presStyleLbl="node1" presStyleIdx="0" presStyleCnt="5" custScaleX="127711" custRadScaleRad="139046" custRadScaleInc="32607">
        <dgm:presLayoutVars>
          <dgm:bulletEnabled val="1"/>
        </dgm:presLayoutVars>
      </dgm:prSet>
      <dgm:spPr/>
    </dgm:pt>
    <dgm:pt modelId="{D5E76444-B9F9-47C8-BD7D-1E2A22924938}" type="pres">
      <dgm:prSet presAssocID="{CE540273-9905-4A96-ACB9-68F6F792E5B0}" presName="Name9" presStyleLbl="parChTrans1D2" presStyleIdx="1" presStyleCnt="5"/>
      <dgm:spPr/>
    </dgm:pt>
    <dgm:pt modelId="{A76A0175-B4A8-4FA6-B6FE-5AC4A510747A}" type="pres">
      <dgm:prSet presAssocID="{CE540273-9905-4A96-ACB9-68F6F792E5B0}" presName="connTx" presStyleLbl="parChTrans1D2" presStyleIdx="1" presStyleCnt="5"/>
      <dgm:spPr/>
    </dgm:pt>
    <dgm:pt modelId="{3901A9E4-A85E-49B2-8E28-5E73CC6D7F5F}" type="pres">
      <dgm:prSet presAssocID="{32AF49EB-9AB0-495A-A9CF-C3863194E61C}" presName="node" presStyleLbl="node1" presStyleIdx="1" presStyleCnt="5" custScaleX="154808" custRadScaleRad="198793" custRadScaleInc="30771">
        <dgm:presLayoutVars>
          <dgm:bulletEnabled val="1"/>
        </dgm:presLayoutVars>
      </dgm:prSet>
      <dgm:spPr/>
    </dgm:pt>
    <dgm:pt modelId="{5784B6F7-A616-4029-8568-22C087C843C7}" type="pres">
      <dgm:prSet presAssocID="{9544EAD7-105E-4CE5-8DD4-E63E71431AD9}" presName="Name9" presStyleLbl="parChTrans1D2" presStyleIdx="2" presStyleCnt="5"/>
      <dgm:spPr/>
    </dgm:pt>
    <dgm:pt modelId="{48B2143D-7D7C-4FFC-A509-A695658825EF}" type="pres">
      <dgm:prSet presAssocID="{9544EAD7-105E-4CE5-8DD4-E63E71431AD9}" presName="connTx" presStyleLbl="parChTrans1D2" presStyleIdx="2" presStyleCnt="5"/>
      <dgm:spPr/>
    </dgm:pt>
    <dgm:pt modelId="{349D9055-1F0F-4039-8BA6-C9F07952C8BA}" type="pres">
      <dgm:prSet presAssocID="{8DF8E3D6-9AFA-4F6A-B107-EC5276BD5C8E}" presName="node" presStyleLbl="node1" presStyleIdx="2" presStyleCnt="5" custScaleX="180662" custRadScaleRad="156245" custRadScaleInc="-48445">
        <dgm:presLayoutVars>
          <dgm:bulletEnabled val="1"/>
        </dgm:presLayoutVars>
      </dgm:prSet>
      <dgm:spPr/>
    </dgm:pt>
    <dgm:pt modelId="{E87AB68C-F4F1-40A8-8C13-3E40305261DB}" type="pres">
      <dgm:prSet presAssocID="{B12D6BAE-EAAD-493E-B9BE-7CD867AC614F}" presName="Name9" presStyleLbl="parChTrans1D2" presStyleIdx="3" presStyleCnt="5"/>
      <dgm:spPr/>
    </dgm:pt>
    <dgm:pt modelId="{83E7BB2F-94EA-42AE-A85D-30A37457820E}" type="pres">
      <dgm:prSet presAssocID="{B12D6BAE-EAAD-493E-B9BE-7CD867AC614F}" presName="connTx" presStyleLbl="parChTrans1D2" presStyleIdx="3" presStyleCnt="5"/>
      <dgm:spPr/>
    </dgm:pt>
    <dgm:pt modelId="{1F13CA3D-118D-4F70-A8C8-8535B980BE8E}" type="pres">
      <dgm:prSet presAssocID="{9EBB955E-77B7-43D5-A5EE-6279190F8EB5}" presName="node" presStyleLbl="node1" presStyleIdx="3" presStyleCnt="5" custScaleX="149800" custScaleY="115676" custRadScaleRad="186704" custRadScaleInc="80847">
        <dgm:presLayoutVars>
          <dgm:bulletEnabled val="1"/>
        </dgm:presLayoutVars>
      </dgm:prSet>
      <dgm:spPr/>
    </dgm:pt>
    <dgm:pt modelId="{EC033D50-EC98-4FEE-A4DA-68983C86B551}" type="pres">
      <dgm:prSet presAssocID="{F2C3383F-98BB-4751-AAD8-2AB984B6089A}" presName="Name9" presStyleLbl="parChTrans1D2" presStyleIdx="4" presStyleCnt="5"/>
      <dgm:spPr/>
    </dgm:pt>
    <dgm:pt modelId="{9B04F7F5-4ABF-4205-BBA8-1D758ECA3402}" type="pres">
      <dgm:prSet presAssocID="{F2C3383F-98BB-4751-AAD8-2AB984B6089A}" presName="connTx" presStyleLbl="parChTrans1D2" presStyleIdx="4" presStyleCnt="5"/>
      <dgm:spPr/>
    </dgm:pt>
    <dgm:pt modelId="{3C2CF224-73CD-46BA-B2B2-568313D9F55A}" type="pres">
      <dgm:prSet presAssocID="{323C76ED-0510-4474-BD20-7DD0DA255591}" presName="node" presStyleLbl="node1" presStyleIdx="4" presStyleCnt="5" custScaleX="151823" custScaleY="125714" custRadScaleRad="189020" custRadScaleInc="17354">
        <dgm:presLayoutVars>
          <dgm:bulletEnabled val="1"/>
        </dgm:presLayoutVars>
      </dgm:prSet>
      <dgm:spPr/>
    </dgm:pt>
  </dgm:ptLst>
  <dgm:cxnLst>
    <dgm:cxn modelId="{93562D0E-2C32-402D-9F70-67AA85BBBFD6}" type="presOf" srcId="{8157A6DF-D399-4560-8C34-8E7945E17B03}" destId="{E2215B63-C9F7-4277-B869-E56596A80AD2}" srcOrd="1" destOrd="0" presId="urn:microsoft.com/office/officeart/2005/8/layout/radial1"/>
    <dgm:cxn modelId="{F036A019-5328-4F77-81DD-AB6AAF16ACAE}" type="presOf" srcId="{8DF8E3D6-9AFA-4F6A-B107-EC5276BD5C8E}" destId="{349D9055-1F0F-4039-8BA6-C9F07952C8BA}" srcOrd="0" destOrd="0" presId="urn:microsoft.com/office/officeart/2005/8/layout/radial1"/>
    <dgm:cxn modelId="{F87A2A1D-DF1B-49EE-9C98-D5FFE0AAE9F7}" srcId="{410AE056-4CE2-4C3C-800A-0D0B68951B1B}" destId="{9EBB955E-77B7-43D5-A5EE-6279190F8EB5}" srcOrd="3" destOrd="0" parTransId="{B12D6BAE-EAAD-493E-B9BE-7CD867AC614F}" sibTransId="{4F6B9C1B-62C2-413B-BE52-ECF7810DA908}"/>
    <dgm:cxn modelId="{6702892F-A0EC-4DCB-B967-4823FEAF12C4}" srcId="{410AE056-4CE2-4C3C-800A-0D0B68951B1B}" destId="{32AF49EB-9AB0-495A-A9CF-C3863194E61C}" srcOrd="1" destOrd="0" parTransId="{CE540273-9905-4A96-ACB9-68F6F792E5B0}" sibTransId="{808A7494-FDB4-4742-95A4-6CB97555CC5E}"/>
    <dgm:cxn modelId="{C86E143A-D426-4784-80B4-D85EDD797F17}" type="presOf" srcId="{323C76ED-0510-4474-BD20-7DD0DA255591}" destId="{3C2CF224-73CD-46BA-B2B2-568313D9F55A}" srcOrd="0" destOrd="0" presId="urn:microsoft.com/office/officeart/2005/8/layout/radial1"/>
    <dgm:cxn modelId="{8C4D075E-7FCA-4AE7-94AF-221435EC22E1}" type="presOf" srcId="{B12D6BAE-EAAD-493E-B9BE-7CD867AC614F}" destId="{E87AB68C-F4F1-40A8-8C13-3E40305261DB}" srcOrd="0" destOrd="0" presId="urn:microsoft.com/office/officeart/2005/8/layout/radial1"/>
    <dgm:cxn modelId="{72BB3D5E-0D48-4293-84C4-D6266843D415}" type="presOf" srcId="{CE540273-9905-4A96-ACB9-68F6F792E5B0}" destId="{D5E76444-B9F9-47C8-BD7D-1E2A22924938}" srcOrd="0" destOrd="0" presId="urn:microsoft.com/office/officeart/2005/8/layout/radial1"/>
    <dgm:cxn modelId="{E7C5D147-38B3-482D-B10A-C29185D450A4}" srcId="{410AE056-4CE2-4C3C-800A-0D0B68951B1B}" destId="{323C76ED-0510-4474-BD20-7DD0DA255591}" srcOrd="4" destOrd="0" parTransId="{F2C3383F-98BB-4751-AAD8-2AB984B6089A}" sibTransId="{B147F7D0-5499-4BE9-A4C2-19C07E71E2B8}"/>
    <dgm:cxn modelId="{E5042C74-7D7A-45D6-9B2B-954230067F5B}" type="presOf" srcId="{8157A6DF-D399-4560-8C34-8E7945E17B03}" destId="{D29EF6C5-2CFF-4A09-9BF1-F58636DCB6BE}" srcOrd="0" destOrd="0" presId="urn:microsoft.com/office/officeart/2005/8/layout/radial1"/>
    <dgm:cxn modelId="{8D854474-0CE0-4904-9E26-91692AB9CCB4}" type="presOf" srcId="{9544EAD7-105E-4CE5-8DD4-E63E71431AD9}" destId="{48B2143D-7D7C-4FFC-A509-A695658825EF}" srcOrd="1" destOrd="0" presId="urn:microsoft.com/office/officeart/2005/8/layout/radial1"/>
    <dgm:cxn modelId="{51DE3F77-F8A3-4AA2-B68E-3105A2B24A83}" type="presOf" srcId="{F2C3383F-98BB-4751-AAD8-2AB984B6089A}" destId="{EC033D50-EC98-4FEE-A4DA-68983C86B551}" srcOrd="0" destOrd="0" presId="urn:microsoft.com/office/officeart/2005/8/layout/radial1"/>
    <dgm:cxn modelId="{99382C7D-816D-443C-ACFF-6BF06DA339DC}" type="presOf" srcId="{32AF49EB-9AB0-495A-A9CF-C3863194E61C}" destId="{3901A9E4-A85E-49B2-8E28-5E73CC6D7F5F}" srcOrd="0" destOrd="0" presId="urn:microsoft.com/office/officeart/2005/8/layout/radial1"/>
    <dgm:cxn modelId="{DC985B82-C42C-45EE-86B9-5C9086E82646}" type="presOf" srcId="{C6BEE9ED-945E-4316-8767-497E83A297B9}" destId="{DE003CD9-3DDD-4A57-9F3F-5432F8CDF0DE}" srcOrd="0" destOrd="0" presId="urn:microsoft.com/office/officeart/2005/8/layout/radial1"/>
    <dgm:cxn modelId="{8C0A8E95-6362-4A3B-A7D7-3365BE769C57}" type="presOf" srcId="{9EBB955E-77B7-43D5-A5EE-6279190F8EB5}" destId="{1F13CA3D-118D-4F70-A8C8-8535B980BE8E}" srcOrd="0" destOrd="0" presId="urn:microsoft.com/office/officeart/2005/8/layout/radial1"/>
    <dgm:cxn modelId="{9D62D795-DA7E-4BD7-B463-C3B6FA7C44EE}" type="presOf" srcId="{BD57C522-A4C2-405F-9983-7801A950E749}" destId="{D6C4B058-0E08-4A53-848B-82A946A20D4A}" srcOrd="0" destOrd="0" presId="urn:microsoft.com/office/officeart/2005/8/layout/radial1"/>
    <dgm:cxn modelId="{1324B9B9-782F-4E08-9C7C-BB79EEBA869E}" srcId="{410AE056-4CE2-4C3C-800A-0D0B68951B1B}" destId="{BD57C522-A4C2-405F-9983-7801A950E749}" srcOrd="0" destOrd="0" parTransId="{8157A6DF-D399-4560-8C34-8E7945E17B03}" sibTransId="{C720AC4B-9594-4AE1-A3E7-21225AAAB4DC}"/>
    <dgm:cxn modelId="{2B467FBA-2BD0-4E57-9AAD-89E327A643EF}" type="presOf" srcId="{CE540273-9905-4A96-ACB9-68F6F792E5B0}" destId="{A76A0175-B4A8-4FA6-B6FE-5AC4A510747A}" srcOrd="1" destOrd="0" presId="urn:microsoft.com/office/officeart/2005/8/layout/radial1"/>
    <dgm:cxn modelId="{E53017BB-3B86-4483-95DB-088A90182006}" type="presOf" srcId="{410AE056-4CE2-4C3C-800A-0D0B68951B1B}" destId="{AE5F5080-906B-49F3-9A55-947682F0FC1A}" srcOrd="0" destOrd="0" presId="urn:microsoft.com/office/officeart/2005/8/layout/radial1"/>
    <dgm:cxn modelId="{0325AECC-F274-4B4C-83EA-F14615F80045}" srcId="{C6BEE9ED-945E-4316-8767-497E83A297B9}" destId="{410AE056-4CE2-4C3C-800A-0D0B68951B1B}" srcOrd="0" destOrd="0" parTransId="{76598D13-8CED-456B-AF45-B78D3B1A3C8C}" sibTransId="{6EC7A9C3-E0B7-43B5-8846-00D3F8A6E20D}"/>
    <dgm:cxn modelId="{7D9531D2-89F6-4238-822B-3A8D97EBEEE7}" type="presOf" srcId="{9544EAD7-105E-4CE5-8DD4-E63E71431AD9}" destId="{5784B6F7-A616-4029-8568-22C087C843C7}" srcOrd="0" destOrd="0" presId="urn:microsoft.com/office/officeart/2005/8/layout/radial1"/>
    <dgm:cxn modelId="{4EBB78D5-92A3-4472-86C9-D1EC2458481B}" type="presOf" srcId="{B12D6BAE-EAAD-493E-B9BE-7CD867AC614F}" destId="{83E7BB2F-94EA-42AE-A85D-30A37457820E}" srcOrd="1" destOrd="0" presId="urn:microsoft.com/office/officeart/2005/8/layout/radial1"/>
    <dgm:cxn modelId="{421EB4EE-04C0-4D23-82D4-537D05053F73}" type="presOf" srcId="{F2C3383F-98BB-4751-AAD8-2AB984B6089A}" destId="{9B04F7F5-4ABF-4205-BBA8-1D758ECA3402}" srcOrd="1" destOrd="0" presId="urn:microsoft.com/office/officeart/2005/8/layout/radial1"/>
    <dgm:cxn modelId="{2F81EAF0-5D82-4724-AE21-8F882A5F05D9}" srcId="{410AE056-4CE2-4C3C-800A-0D0B68951B1B}" destId="{8DF8E3D6-9AFA-4F6A-B107-EC5276BD5C8E}" srcOrd="2" destOrd="0" parTransId="{9544EAD7-105E-4CE5-8DD4-E63E71431AD9}" sibTransId="{B6FFFD75-A48B-47C4-AA28-E1E2294D1C3B}"/>
    <dgm:cxn modelId="{64E63856-F82E-4ED4-9172-E86A96F478EB}" type="presParOf" srcId="{DE003CD9-3DDD-4A57-9F3F-5432F8CDF0DE}" destId="{AE5F5080-906B-49F3-9A55-947682F0FC1A}" srcOrd="0" destOrd="0" presId="urn:microsoft.com/office/officeart/2005/8/layout/radial1"/>
    <dgm:cxn modelId="{08292229-455A-4ABF-B8FA-E6CA1F11A079}" type="presParOf" srcId="{DE003CD9-3DDD-4A57-9F3F-5432F8CDF0DE}" destId="{D29EF6C5-2CFF-4A09-9BF1-F58636DCB6BE}" srcOrd="1" destOrd="0" presId="urn:microsoft.com/office/officeart/2005/8/layout/radial1"/>
    <dgm:cxn modelId="{84B6B099-2FB2-45E3-B3C1-C419FF2A0FDC}" type="presParOf" srcId="{D29EF6C5-2CFF-4A09-9BF1-F58636DCB6BE}" destId="{E2215B63-C9F7-4277-B869-E56596A80AD2}" srcOrd="0" destOrd="0" presId="urn:microsoft.com/office/officeart/2005/8/layout/radial1"/>
    <dgm:cxn modelId="{171D367E-5041-41CC-A792-340C8BCA7CA6}" type="presParOf" srcId="{DE003CD9-3DDD-4A57-9F3F-5432F8CDF0DE}" destId="{D6C4B058-0E08-4A53-848B-82A946A20D4A}" srcOrd="2" destOrd="0" presId="urn:microsoft.com/office/officeart/2005/8/layout/radial1"/>
    <dgm:cxn modelId="{4BA4E1B3-6E94-4723-BAB0-6EE26C6F2F86}" type="presParOf" srcId="{DE003CD9-3DDD-4A57-9F3F-5432F8CDF0DE}" destId="{D5E76444-B9F9-47C8-BD7D-1E2A22924938}" srcOrd="3" destOrd="0" presId="urn:microsoft.com/office/officeart/2005/8/layout/radial1"/>
    <dgm:cxn modelId="{9DAB8CEB-CF82-4D54-ADA6-8E34FA56839B}" type="presParOf" srcId="{D5E76444-B9F9-47C8-BD7D-1E2A22924938}" destId="{A76A0175-B4A8-4FA6-B6FE-5AC4A510747A}" srcOrd="0" destOrd="0" presId="urn:microsoft.com/office/officeart/2005/8/layout/radial1"/>
    <dgm:cxn modelId="{FFC96B55-B5DC-4922-8797-3F3F0ECF3ED7}" type="presParOf" srcId="{DE003CD9-3DDD-4A57-9F3F-5432F8CDF0DE}" destId="{3901A9E4-A85E-49B2-8E28-5E73CC6D7F5F}" srcOrd="4" destOrd="0" presId="urn:microsoft.com/office/officeart/2005/8/layout/radial1"/>
    <dgm:cxn modelId="{926D15DB-E455-4A4F-A105-AB791C7F9051}" type="presParOf" srcId="{DE003CD9-3DDD-4A57-9F3F-5432F8CDF0DE}" destId="{5784B6F7-A616-4029-8568-22C087C843C7}" srcOrd="5" destOrd="0" presId="urn:microsoft.com/office/officeart/2005/8/layout/radial1"/>
    <dgm:cxn modelId="{6A2104FA-89C7-43A4-B295-EB999E1DD9C0}" type="presParOf" srcId="{5784B6F7-A616-4029-8568-22C087C843C7}" destId="{48B2143D-7D7C-4FFC-A509-A695658825EF}" srcOrd="0" destOrd="0" presId="urn:microsoft.com/office/officeart/2005/8/layout/radial1"/>
    <dgm:cxn modelId="{3E3EFAA4-A0E4-4962-A204-E332812AEBA3}" type="presParOf" srcId="{DE003CD9-3DDD-4A57-9F3F-5432F8CDF0DE}" destId="{349D9055-1F0F-4039-8BA6-C9F07952C8BA}" srcOrd="6" destOrd="0" presId="urn:microsoft.com/office/officeart/2005/8/layout/radial1"/>
    <dgm:cxn modelId="{11A61184-F4BA-4CAD-ADD4-660E3F69DCE8}" type="presParOf" srcId="{DE003CD9-3DDD-4A57-9F3F-5432F8CDF0DE}" destId="{E87AB68C-F4F1-40A8-8C13-3E40305261DB}" srcOrd="7" destOrd="0" presId="urn:microsoft.com/office/officeart/2005/8/layout/radial1"/>
    <dgm:cxn modelId="{F0D906C9-6AF7-489D-8624-C63F6B5DD98C}" type="presParOf" srcId="{E87AB68C-F4F1-40A8-8C13-3E40305261DB}" destId="{83E7BB2F-94EA-42AE-A85D-30A37457820E}" srcOrd="0" destOrd="0" presId="urn:microsoft.com/office/officeart/2005/8/layout/radial1"/>
    <dgm:cxn modelId="{C50FBBDE-BB77-40B2-A7D2-6FEDEFEA9BB0}" type="presParOf" srcId="{DE003CD9-3DDD-4A57-9F3F-5432F8CDF0DE}" destId="{1F13CA3D-118D-4F70-A8C8-8535B980BE8E}" srcOrd="8" destOrd="0" presId="urn:microsoft.com/office/officeart/2005/8/layout/radial1"/>
    <dgm:cxn modelId="{8791012A-200F-4024-8A43-482555B394B0}" type="presParOf" srcId="{DE003CD9-3DDD-4A57-9F3F-5432F8CDF0DE}" destId="{EC033D50-EC98-4FEE-A4DA-68983C86B551}" srcOrd="9" destOrd="0" presId="urn:microsoft.com/office/officeart/2005/8/layout/radial1"/>
    <dgm:cxn modelId="{8C5D13C6-714A-4227-A263-CED0A100584D}" type="presParOf" srcId="{EC033D50-EC98-4FEE-A4DA-68983C86B551}" destId="{9B04F7F5-4ABF-4205-BBA8-1D758ECA3402}" srcOrd="0" destOrd="0" presId="urn:microsoft.com/office/officeart/2005/8/layout/radial1"/>
    <dgm:cxn modelId="{A3710167-6CAB-46E6-A6F4-C5B6096F551E}" type="presParOf" srcId="{DE003CD9-3DDD-4A57-9F3F-5432F8CDF0DE}" destId="{3C2CF224-73CD-46BA-B2B2-568313D9F55A}" srcOrd="10" destOrd="0" presId="urn:microsoft.com/office/officeart/2005/8/layout/radial1"/>
  </dgm:cxnLst>
  <dgm:bg/>
  <dgm:whole>
    <a:ln w="381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34C6D5-82A3-4842-BF35-1816207DD9C3}">
      <dsp:nvSpPr>
        <dsp:cNvPr id="0" name=""/>
        <dsp:cNvSpPr/>
      </dsp:nvSpPr>
      <dsp:spPr>
        <a:xfrm>
          <a:off x="3406617" y="1713039"/>
          <a:ext cx="2177347" cy="1883493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+mn-lt"/>
            </a:rPr>
            <a:t>Research</a:t>
          </a:r>
        </a:p>
      </dsp:txBody>
      <dsp:txXfrm>
        <a:off x="3767434" y="2025160"/>
        <a:ext cx="1455713" cy="1259251"/>
      </dsp:txXfrm>
    </dsp:sp>
    <dsp:sp modelId="{C1856F7F-4681-475D-BFE7-786530102673}">
      <dsp:nvSpPr>
        <dsp:cNvPr id="0" name=""/>
        <dsp:cNvSpPr/>
      </dsp:nvSpPr>
      <dsp:spPr>
        <a:xfrm>
          <a:off x="4770055" y="811914"/>
          <a:ext cx="821506" cy="707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3EE16-9F7D-4E03-915F-B68DEC170329}">
      <dsp:nvSpPr>
        <dsp:cNvPr id="0" name=""/>
        <dsp:cNvSpPr/>
      </dsp:nvSpPr>
      <dsp:spPr>
        <a:xfrm>
          <a:off x="3607183" y="0"/>
          <a:ext cx="1784321" cy="1543647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+mn-lt"/>
            </a:rPr>
            <a:t>Research Design</a:t>
          </a:r>
        </a:p>
      </dsp:txBody>
      <dsp:txXfrm>
        <a:off x="3902883" y="255815"/>
        <a:ext cx="1192921" cy="1032017"/>
      </dsp:txXfrm>
    </dsp:sp>
    <dsp:sp modelId="{E24BA46B-0CE0-4EC2-92AA-6E5A6B0FCB39}">
      <dsp:nvSpPr>
        <dsp:cNvPr id="0" name=""/>
        <dsp:cNvSpPr/>
      </dsp:nvSpPr>
      <dsp:spPr>
        <a:xfrm>
          <a:off x="5728818" y="2135192"/>
          <a:ext cx="821506" cy="707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BE2F6F-B0D8-4E2C-A3E5-6A11D893068D}">
      <dsp:nvSpPr>
        <dsp:cNvPr id="0" name=""/>
        <dsp:cNvSpPr/>
      </dsp:nvSpPr>
      <dsp:spPr>
        <a:xfrm>
          <a:off x="5345265" y="1057818"/>
          <a:ext cx="2276650" cy="1484633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+mn-lt"/>
            </a:rPr>
            <a:t>Research Methodology</a:t>
          </a:r>
        </a:p>
      </dsp:txBody>
      <dsp:txXfrm>
        <a:off x="5676372" y="1273737"/>
        <a:ext cx="1614436" cy="1052795"/>
      </dsp:txXfrm>
    </dsp:sp>
    <dsp:sp modelId="{B50150A3-8589-4AF0-9A20-0E838800E02E}">
      <dsp:nvSpPr>
        <dsp:cNvPr id="0" name=""/>
        <dsp:cNvSpPr/>
      </dsp:nvSpPr>
      <dsp:spPr>
        <a:xfrm>
          <a:off x="5062800" y="3628925"/>
          <a:ext cx="821506" cy="707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D5994F-6F77-409A-83B8-3AEE4AEBB57C}">
      <dsp:nvSpPr>
        <dsp:cNvPr id="0" name=""/>
        <dsp:cNvSpPr/>
      </dsp:nvSpPr>
      <dsp:spPr>
        <a:xfrm>
          <a:off x="5205303" y="2826491"/>
          <a:ext cx="2071739" cy="1543647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+mn-lt"/>
            </a:rPr>
            <a:t>Quantitative Approach </a:t>
          </a:r>
        </a:p>
      </dsp:txBody>
      <dsp:txXfrm>
        <a:off x="5524955" y="3064662"/>
        <a:ext cx="1432435" cy="1067305"/>
      </dsp:txXfrm>
    </dsp:sp>
    <dsp:sp modelId="{FDF9C59A-FD9E-4EF1-AB52-28CE9B28C3C1}">
      <dsp:nvSpPr>
        <dsp:cNvPr id="0" name=""/>
        <dsp:cNvSpPr/>
      </dsp:nvSpPr>
      <dsp:spPr>
        <a:xfrm>
          <a:off x="3410669" y="3783980"/>
          <a:ext cx="821506" cy="707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8763B2-3A20-40D0-8D85-F639BF97789B}">
      <dsp:nvSpPr>
        <dsp:cNvPr id="0" name=""/>
        <dsp:cNvSpPr/>
      </dsp:nvSpPr>
      <dsp:spPr>
        <a:xfrm>
          <a:off x="3607183" y="3766456"/>
          <a:ext cx="1784321" cy="1543647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+mn-lt"/>
            </a:rPr>
            <a:t>Sampling Strategy</a:t>
          </a:r>
        </a:p>
      </dsp:txBody>
      <dsp:txXfrm>
        <a:off x="3902883" y="4022271"/>
        <a:ext cx="1192921" cy="1032017"/>
      </dsp:txXfrm>
    </dsp:sp>
    <dsp:sp modelId="{87C038E0-456C-4F32-8D7E-B59BC41732CB}">
      <dsp:nvSpPr>
        <dsp:cNvPr id="0" name=""/>
        <dsp:cNvSpPr/>
      </dsp:nvSpPr>
      <dsp:spPr>
        <a:xfrm>
          <a:off x="2436206" y="2461233"/>
          <a:ext cx="821506" cy="707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69876-C93B-4D8C-8946-7176D03FE6D9}">
      <dsp:nvSpPr>
        <dsp:cNvPr id="0" name=""/>
        <dsp:cNvSpPr/>
      </dsp:nvSpPr>
      <dsp:spPr>
        <a:xfrm>
          <a:off x="1472432" y="2869710"/>
          <a:ext cx="2217696" cy="1543647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+mn-lt"/>
            </a:rPr>
            <a:t>Online Questionnaire </a:t>
          </a:r>
        </a:p>
      </dsp:txBody>
      <dsp:txXfrm>
        <a:off x="1804247" y="3100673"/>
        <a:ext cx="1554066" cy="1081721"/>
      </dsp:txXfrm>
    </dsp:sp>
    <dsp:sp modelId="{E044FFBA-12DE-41A1-B2FA-F81E4B591395}">
      <dsp:nvSpPr>
        <dsp:cNvPr id="0" name=""/>
        <dsp:cNvSpPr/>
      </dsp:nvSpPr>
      <dsp:spPr>
        <a:xfrm>
          <a:off x="1963156" y="947322"/>
          <a:ext cx="1784321" cy="1543647"/>
        </a:xfrm>
        <a:prstGeom prst="hexagon">
          <a:avLst>
            <a:gd name="adj" fmla="val 2857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+mn-lt"/>
            </a:rPr>
            <a:t>Descriptive Statistics </a:t>
          </a:r>
        </a:p>
      </dsp:txBody>
      <dsp:txXfrm>
        <a:off x="2258856" y="1203137"/>
        <a:ext cx="1192921" cy="10320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F5080-906B-49F3-9A55-947682F0FC1A}">
      <dsp:nvSpPr>
        <dsp:cNvPr id="0" name=""/>
        <dsp:cNvSpPr/>
      </dsp:nvSpPr>
      <dsp:spPr>
        <a:xfrm>
          <a:off x="2753636" y="1962164"/>
          <a:ext cx="2372199" cy="20893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+mn-lt"/>
            </a:rPr>
            <a:t>Research</a:t>
          </a:r>
        </a:p>
      </dsp:txBody>
      <dsp:txXfrm>
        <a:off x="3101037" y="2268143"/>
        <a:ext cx="1677397" cy="1477399"/>
      </dsp:txXfrm>
    </dsp:sp>
    <dsp:sp modelId="{D29EF6C5-2CFF-4A09-9BF1-F58636DCB6BE}">
      <dsp:nvSpPr>
        <dsp:cNvPr id="0" name=""/>
        <dsp:cNvSpPr/>
      </dsp:nvSpPr>
      <dsp:spPr>
        <a:xfrm rot="17137480">
          <a:off x="4001480" y="1683737"/>
          <a:ext cx="607502" cy="32439"/>
        </a:xfrm>
        <a:custGeom>
          <a:avLst/>
          <a:gdLst/>
          <a:ahLst/>
          <a:cxnLst/>
          <a:rect l="0" t="0" r="0" b="0"/>
          <a:pathLst>
            <a:path>
              <a:moveTo>
                <a:pt x="0" y="16219"/>
              </a:moveTo>
              <a:lnTo>
                <a:pt x="607502" y="1621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b="1" kern="1200">
            <a:latin typeface="+mn-lt"/>
          </a:endParaRPr>
        </a:p>
      </dsp:txBody>
      <dsp:txXfrm>
        <a:off x="4290044" y="1684769"/>
        <a:ext cx="30375" cy="30375"/>
      </dsp:txXfrm>
    </dsp:sp>
    <dsp:sp modelId="{D6C4B058-0E08-4A53-848B-82A946A20D4A}">
      <dsp:nvSpPr>
        <dsp:cNvPr id="0" name=""/>
        <dsp:cNvSpPr/>
      </dsp:nvSpPr>
      <dsp:spPr>
        <a:xfrm>
          <a:off x="3652677" y="-38638"/>
          <a:ext cx="1868414" cy="14630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+mn-lt"/>
            </a:rPr>
            <a:t>Random Sampling </a:t>
          </a:r>
        </a:p>
      </dsp:txBody>
      <dsp:txXfrm>
        <a:off x="3926300" y="175614"/>
        <a:ext cx="1321168" cy="1034498"/>
      </dsp:txXfrm>
    </dsp:sp>
    <dsp:sp modelId="{D5E76444-B9F9-47C8-BD7D-1E2A22924938}">
      <dsp:nvSpPr>
        <dsp:cNvPr id="0" name=""/>
        <dsp:cNvSpPr/>
      </dsp:nvSpPr>
      <dsp:spPr>
        <a:xfrm rot="20648292">
          <a:off x="5051128" y="2544828"/>
          <a:ext cx="915093" cy="32439"/>
        </a:xfrm>
        <a:custGeom>
          <a:avLst/>
          <a:gdLst/>
          <a:ahLst/>
          <a:cxnLst/>
          <a:rect l="0" t="0" r="0" b="0"/>
          <a:pathLst>
            <a:path>
              <a:moveTo>
                <a:pt x="0" y="16219"/>
              </a:moveTo>
              <a:lnTo>
                <a:pt x="915093" y="1621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b="1" kern="1200">
            <a:latin typeface="+mn-lt"/>
          </a:endParaRPr>
        </a:p>
      </dsp:txBody>
      <dsp:txXfrm>
        <a:off x="5485798" y="2538171"/>
        <a:ext cx="45754" cy="45754"/>
      </dsp:txXfrm>
    </dsp:sp>
    <dsp:sp modelId="{3901A9E4-A85E-49B2-8E28-5E73CC6D7F5F}">
      <dsp:nvSpPr>
        <dsp:cNvPr id="0" name=""/>
        <dsp:cNvSpPr/>
      </dsp:nvSpPr>
      <dsp:spPr>
        <a:xfrm>
          <a:off x="5852952" y="1409963"/>
          <a:ext cx="2264844" cy="14630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+mn-lt"/>
            </a:rPr>
            <a:t>Data Analysis </a:t>
          </a:r>
        </a:p>
      </dsp:txBody>
      <dsp:txXfrm>
        <a:off x="6184631" y="1624215"/>
        <a:ext cx="1601486" cy="1034498"/>
      </dsp:txXfrm>
    </dsp:sp>
    <dsp:sp modelId="{5784B6F7-A616-4029-8568-22C087C843C7}">
      <dsp:nvSpPr>
        <dsp:cNvPr id="0" name=""/>
        <dsp:cNvSpPr/>
      </dsp:nvSpPr>
      <dsp:spPr>
        <a:xfrm rot="1548216">
          <a:off x="4953779" y="3605518"/>
          <a:ext cx="515452" cy="32439"/>
        </a:xfrm>
        <a:custGeom>
          <a:avLst/>
          <a:gdLst/>
          <a:ahLst/>
          <a:cxnLst/>
          <a:rect l="0" t="0" r="0" b="0"/>
          <a:pathLst>
            <a:path>
              <a:moveTo>
                <a:pt x="0" y="16219"/>
              </a:moveTo>
              <a:lnTo>
                <a:pt x="515452" y="1621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b="1" kern="1200">
            <a:latin typeface="+mn-lt"/>
          </a:endParaRPr>
        </a:p>
      </dsp:txBody>
      <dsp:txXfrm>
        <a:off x="5198619" y="3608851"/>
        <a:ext cx="25772" cy="25772"/>
      </dsp:txXfrm>
    </dsp:sp>
    <dsp:sp modelId="{349D9055-1F0F-4039-8BA6-C9F07952C8BA}">
      <dsp:nvSpPr>
        <dsp:cNvPr id="0" name=""/>
        <dsp:cNvSpPr/>
      </dsp:nvSpPr>
      <dsp:spPr>
        <a:xfrm>
          <a:off x="5117295" y="3483648"/>
          <a:ext cx="2643088" cy="14630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+mn-lt"/>
            </a:rPr>
            <a:t>Descriptive Statistics </a:t>
          </a:r>
        </a:p>
      </dsp:txBody>
      <dsp:txXfrm>
        <a:off x="5504366" y="3697900"/>
        <a:ext cx="1868946" cy="1034498"/>
      </dsp:txXfrm>
    </dsp:sp>
    <dsp:sp modelId="{E87AB68C-F4F1-40A8-8C13-3E40305261DB}">
      <dsp:nvSpPr>
        <dsp:cNvPr id="0" name=""/>
        <dsp:cNvSpPr/>
      </dsp:nvSpPr>
      <dsp:spPr>
        <a:xfrm rot="9543548">
          <a:off x="2050247" y="3555069"/>
          <a:ext cx="829012" cy="32439"/>
        </a:xfrm>
        <a:custGeom>
          <a:avLst/>
          <a:gdLst/>
          <a:ahLst/>
          <a:cxnLst/>
          <a:rect l="0" t="0" r="0" b="0"/>
          <a:pathLst>
            <a:path>
              <a:moveTo>
                <a:pt x="0" y="16219"/>
              </a:moveTo>
              <a:lnTo>
                <a:pt x="829012" y="1621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b="1" kern="1200">
            <a:latin typeface="+mn-lt"/>
          </a:endParaRPr>
        </a:p>
      </dsp:txBody>
      <dsp:txXfrm rot="10800000">
        <a:off x="2444028" y="3550564"/>
        <a:ext cx="41450" cy="41450"/>
      </dsp:txXfrm>
    </dsp:sp>
    <dsp:sp modelId="{1F13CA3D-118D-4F70-A8C8-8535B980BE8E}">
      <dsp:nvSpPr>
        <dsp:cNvPr id="0" name=""/>
        <dsp:cNvSpPr/>
      </dsp:nvSpPr>
      <dsp:spPr>
        <a:xfrm>
          <a:off x="0" y="3248994"/>
          <a:ext cx="2191577" cy="16923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+mn-lt"/>
            </a:rPr>
            <a:t>Sampling Strategy</a:t>
          </a:r>
        </a:p>
      </dsp:txBody>
      <dsp:txXfrm>
        <a:off x="320949" y="3496832"/>
        <a:ext cx="1549679" cy="1196666"/>
      </dsp:txXfrm>
    </dsp:sp>
    <dsp:sp modelId="{EC033D50-EC98-4FEE-A4DA-68983C86B551}">
      <dsp:nvSpPr>
        <dsp:cNvPr id="0" name=""/>
        <dsp:cNvSpPr/>
      </dsp:nvSpPr>
      <dsp:spPr>
        <a:xfrm rot="12822794">
          <a:off x="1872340" y="2019832"/>
          <a:ext cx="1224970" cy="32439"/>
        </a:xfrm>
        <a:custGeom>
          <a:avLst/>
          <a:gdLst/>
          <a:ahLst/>
          <a:cxnLst/>
          <a:rect l="0" t="0" r="0" b="0"/>
          <a:pathLst>
            <a:path>
              <a:moveTo>
                <a:pt x="0" y="16219"/>
              </a:moveTo>
              <a:lnTo>
                <a:pt x="1224970" y="1621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b="1" kern="1200">
            <a:latin typeface="+mn-lt"/>
          </a:endParaRPr>
        </a:p>
      </dsp:txBody>
      <dsp:txXfrm rot="10800000">
        <a:off x="2454201" y="2005427"/>
        <a:ext cx="61248" cy="61248"/>
      </dsp:txXfrm>
    </dsp:sp>
    <dsp:sp modelId="{3C2CF224-73CD-46BA-B2B2-568313D9F55A}">
      <dsp:nvSpPr>
        <dsp:cNvPr id="0" name=""/>
        <dsp:cNvSpPr/>
      </dsp:nvSpPr>
      <dsp:spPr>
        <a:xfrm>
          <a:off x="0" y="199490"/>
          <a:ext cx="2221173" cy="18391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latin typeface="+mn-lt"/>
            </a:rPr>
            <a:t>Online Questionnaire </a:t>
          </a:r>
        </a:p>
      </dsp:txBody>
      <dsp:txXfrm>
        <a:off x="325283" y="468834"/>
        <a:ext cx="1570607" cy="13005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D95890B-B5F7-47BB-AD03-2F66934E7936}" type="datetime1">
              <a:rPr lang="en-GB" smtClean="0"/>
              <a:t>18/05/2024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28A1AC-D174-D44D-BB31-612041F19A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E97CF-47BE-4E56-8867-5B4547E04FFD}" type="datetime1">
              <a:rPr lang="en-GB" noProof="0" smtClean="0"/>
              <a:t>18/05/2024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BB647-C433-47FB-A32A-A6B0297C7E4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115227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671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173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522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893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61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069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442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73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851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823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14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776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199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028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831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299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BB647-C433-47FB-A32A-A6B0297C7E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11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 rtlCol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rtlCol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rtlCol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995FFF-514F-4F12-8B53-2E5ECD3061F2}" type="datetime1">
              <a:rPr lang="en-GB" noProof="0" smtClean="0"/>
              <a:t>18/05/2024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5B9C7C-CAD1-43EC-82F5-3E7E234AA7F9}" type="datetime1">
              <a:rPr lang="en-GB" noProof="0" smtClean="0"/>
              <a:t>18/05/2024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B20666-281A-4830-91AE-EA6237D276F3}" type="datetime1">
              <a:rPr lang="en-GB" noProof="0" smtClean="0"/>
              <a:t>18/05/2024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EF7E7-2BB3-41A8-92E4-9C69E8B7250C}" type="datetime1">
              <a:rPr lang="en-GB" noProof="0" smtClean="0"/>
              <a:t>18/05/2024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73CEA7-2F79-4931-85F0-8D997705DBE6}" type="datetime1">
              <a:rPr lang="en-GB" noProof="0" smtClean="0"/>
              <a:t>18/05/2024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B51326-29D9-469B-8559-7CD0E9182022}" type="datetime1">
              <a:rPr lang="en-GB" noProof="0" smtClean="0"/>
              <a:t>18/05/2024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C7E41A-BA32-4A89-956F-0141284D8CAD}" type="datetime1">
              <a:rPr lang="en-GB" noProof="0" smtClean="0"/>
              <a:t>18/05/2024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DBC969-2161-4D91-89F0-E3A217E57FFB}" type="datetime1">
              <a:rPr lang="en-GB" noProof="0" smtClean="0"/>
              <a:t>18/05/2024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76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</a:t>
            </a:r>
            <a:br>
              <a:rPr lang="en-GB" noProof="0"/>
            </a:br>
            <a:r>
              <a:rPr lang="en-GB" noProof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rtlCol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62D34604-4818-4744-B4A0-6F3D280945F0}" type="datetime1">
              <a:rPr lang="en-GB" noProof="0" smtClean="0"/>
              <a:t>18/05/2024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1658836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165883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165883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871764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877206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877206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0891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64B66AB3-ACF5-4541-A791-5420130E2B9D}" type="datetime1">
              <a:rPr lang="en-GB" noProof="0" smtClean="0"/>
              <a:t>18/05/2024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7C14FC1F-5A80-4D2D-87B4-76C5D2790AF2}" type="datetime1">
              <a:rPr lang="en-GB" noProof="0" smtClean="0"/>
              <a:t>18/05/2024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7AE1D0-0132-4F5C-847A-283B0ABD35C9}" type="datetime1">
              <a:rPr lang="en-GB" noProof="0" smtClean="0"/>
              <a:t>18/05/2024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1FEFF75-79D2-EE46-877B-299D1510E681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F6A227F-F1B8-4912-BA99-E25AA8807852}" type="datetime1">
              <a:rPr lang="en-GB" noProof="0" smtClean="0"/>
              <a:t>18/05/2024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1FEFF75-79D2-EE46-877B-299D1510E681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 rtlCol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rtlCol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9658D9-AB66-4E70-82DA-B5908FF334B0}" type="datetime1">
              <a:rPr lang="en-GB" noProof="0" smtClean="0"/>
              <a:t>18/05/2024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355B04-9881-44BD-A9B8-35C9E9AD874C}" type="datetime1">
              <a:rPr lang="en-GB" noProof="0" smtClean="0"/>
              <a:t>18/05/2024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EBFE67-3CEE-467A-8E78-BDFBD2899011}" type="datetime1">
              <a:rPr lang="en-GB" noProof="0" smtClean="0"/>
              <a:t>18/05/2024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E0D951-4890-4653-BCC2-1C371DA87062}" type="datetime1">
              <a:rPr lang="en-GB" noProof="0" smtClean="0"/>
              <a:t>18/05/2024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16A195-A886-4367-8DC2-495D92AE57AA}" type="datetime1">
              <a:rPr lang="en-GB" noProof="0" smtClean="0"/>
              <a:t>18/05/2024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1FEFF75-79D2-EE46-877B-299D1510E68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rtlCol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pPr rtl="0"/>
            <a:r>
              <a:rPr lang="en-GB" noProof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30F9311-8EA8-4C55-A4B5-1A2C66785497}" type="datetime1">
              <a:rPr lang="en-GB" noProof="0" smtClean="0"/>
              <a:t>18/05/2024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2C6627B-E4D5-2947-8E88-B84039729B9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667" r:id="rId30"/>
    <p:sldLayoutId id="2147483703" r:id="rId31"/>
    <p:sldLayoutId id="2147483704" r:id="rId32"/>
    <p:sldLayoutId id="2147483705" r:id="rId33"/>
    <p:sldLayoutId id="2147483706" r:id="rId34"/>
    <p:sldLayoutId id="2147483668" r:id="rId35"/>
    <p:sldLayoutId id="2147483700" r:id="rId36"/>
    <p:sldLayoutId id="2147483699" r:id="rId37"/>
    <p:sldLayoutId id="2147483701" r:id="rId38"/>
    <p:sldLayoutId id="2147483702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Woman on tablet 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32" r="4632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638800" y="3826162"/>
            <a:ext cx="5636964" cy="277634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Student name: </a:t>
            </a:r>
            <a:r>
              <a:rPr lang="en-GB" dirty="0" err="1"/>
              <a:t>Damith</a:t>
            </a:r>
            <a:r>
              <a:rPr lang="en-GB" dirty="0"/>
              <a:t> </a:t>
            </a:r>
            <a:r>
              <a:rPr lang="en-GB" dirty="0" err="1"/>
              <a:t>Rathnayaka</a:t>
            </a:r>
            <a:endParaRPr lang="en-GB" dirty="0"/>
          </a:p>
          <a:p>
            <a:pPr rtl="0"/>
            <a:endParaRPr lang="en-GB" dirty="0"/>
          </a:p>
          <a:p>
            <a:pPr rtl="0"/>
            <a:r>
              <a:rPr lang="en-GB" b="0" i="1" dirty="0"/>
              <a:t>Student Number: 12691084</a:t>
            </a:r>
          </a:p>
          <a:p>
            <a:pPr rtl="0"/>
            <a:endParaRPr lang="en-GB" b="0" i="1" dirty="0"/>
          </a:p>
          <a:p>
            <a:pPr rtl="0"/>
            <a:r>
              <a:rPr lang="en-GB" b="0" i="1" dirty="0"/>
              <a:t>Module : </a:t>
            </a:r>
            <a:r>
              <a:rPr lang="en-GB" sz="1400" b="0" dirty="0"/>
              <a:t>Research method &amp; professional Practice – March 2024</a:t>
            </a:r>
            <a:endParaRPr lang="en-GB" b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1338" y="255498"/>
            <a:ext cx="5955587" cy="23876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Research Proposal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4544" y="339645"/>
            <a:ext cx="10674849" cy="615852"/>
          </a:xfrm>
        </p:spPr>
        <p:txBody>
          <a:bodyPr rtlCol="0"/>
          <a:lstStyle/>
          <a:p>
            <a:pPr rtl="0"/>
            <a:r>
              <a:rPr lang="en-GB" sz="2800" cap="none" dirty="0"/>
              <a:t>Sampling Strategy, Data Collection, Data Analysis Methods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D7C85-9EDD-A850-6624-FAB9D58A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en-GB" noProof="0" smtClean="0"/>
              <a:t>10</a:t>
            </a:fld>
            <a:endParaRPr lang="en-GB" noProof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8CDB767-B609-33E6-82E7-146351FD9C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8389913"/>
              </p:ext>
            </p:extLst>
          </p:nvPr>
        </p:nvGraphicFramePr>
        <p:xfrm>
          <a:off x="1473200" y="1409699"/>
          <a:ext cx="8117797" cy="4946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0BA3A02-B033-B55B-A3DE-C654581842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997" y="3698263"/>
            <a:ext cx="2231329" cy="26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803" y="514242"/>
            <a:ext cx="10674849" cy="615852"/>
          </a:xfrm>
        </p:spPr>
        <p:txBody>
          <a:bodyPr rtlCol="0"/>
          <a:lstStyle/>
          <a:p>
            <a:pPr rtl="0"/>
            <a:r>
              <a:rPr lang="en-GB" sz="3600" cap="none" dirty="0"/>
              <a:t>Limitations of The Research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D7C85-9EDD-A850-6624-FAB9D58A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en-GB" noProof="0" smtClean="0"/>
              <a:t>11</a:t>
            </a:fld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D9E6FE-95EF-5D9A-3951-E8E747C86A55}"/>
              </a:ext>
            </a:extLst>
          </p:cNvPr>
          <p:cNvSpPr txBox="1"/>
          <p:nvPr/>
        </p:nvSpPr>
        <p:spPr>
          <a:xfrm>
            <a:off x="1243174" y="1757738"/>
            <a:ext cx="1062347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j-lt"/>
                <a:cs typeface="Calibri" panose="020F0502020204030204" pitchFamily="34" charset="0"/>
              </a:rPr>
              <a:t>Variations in data quantity: </a:t>
            </a:r>
          </a:p>
          <a:p>
            <a:r>
              <a:rPr lang="en-GB" sz="2000" dirty="0">
                <a:latin typeface="+mj-lt"/>
                <a:cs typeface="Calibri" panose="020F0502020204030204" pitchFamily="34" charset="0"/>
              </a:rPr>
              <a:t>The limited number of data gathered through small samples are less credible and has an impact on the ability to apply study results to wider populations (</a:t>
            </a:r>
            <a:r>
              <a:rPr lang="en-GB" sz="2000" dirty="0" err="1">
                <a:latin typeface="+mj-lt"/>
                <a:cs typeface="Calibri" panose="020F0502020204030204" pitchFamily="34" charset="0"/>
              </a:rPr>
              <a:t>Mcleod</a:t>
            </a:r>
            <a:r>
              <a:rPr lang="en-GB" sz="2000" dirty="0">
                <a:latin typeface="+mj-lt"/>
                <a:cs typeface="Calibri" panose="020F0502020204030204" pitchFamily="34" charset="0"/>
              </a:rPr>
              <a:t>, 2022).</a:t>
            </a:r>
          </a:p>
          <a:p>
            <a:endParaRPr lang="en-GB" sz="2000" dirty="0">
              <a:latin typeface="+mj-lt"/>
              <a:cs typeface="Calibri" panose="020F0502020204030204" pitchFamily="34" charset="0"/>
            </a:endParaRPr>
          </a:p>
          <a:p>
            <a:endParaRPr lang="en-GB" sz="2000" dirty="0">
              <a:latin typeface="+mj-lt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j-lt"/>
                <a:cs typeface="Calibri" panose="020F0502020204030204" pitchFamily="34" charset="0"/>
              </a:rPr>
              <a:t>Reliability of data:</a:t>
            </a:r>
          </a:p>
          <a:p>
            <a:r>
              <a:rPr lang="en-GB" sz="2000" dirty="0">
                <a:latin typeface="+mj-lt"/>
                <a:cs typeface="Calibri" panose="020F0502020204030204" pitchFamily="34" charset="0"/>
              </a:rPr>
              <a:t>The reliability of results is limited because the researchers have limited control over who and how many people responses (Lefever, Dal and </a:t>
            </a:r>
            <a:r>
              <a:rPr lang="en-GB" sz="2000" dirty="0" err="1">
                <a:latin typeface="+mj-lt"/>
                <a:cs typeface="Calibri" panose="020F0502020204030204" pitchFamily="34" charset="0"/>
              </a:rPr>
              <a:t>Matthíasdóttir</a:t>
            </a:r>
            <a:r>
              <a:rPr lang="en-GB" sz="2000" dirty="0">
                <a:latin typeface="+mj-lt"/>
                <a:cs typeface="Calibri" panose="020F0502020204030204" pitchFamily="34" charset="0"/>
              </a:rPr>
              <a:t>, 2007).  </a:t>
            </a:r>
          </a:p>
          <a:p>
            <a:endParaRPr lang="en-GB" sz="2000" dirty="0">
              <a:latin typeface="+mj-lt"/>
              <a:cs typeface="Calibri" panose="020F0502020204030204" pitchFamily="34" charset="0"/>
            </a:endParaRPr>
          </a:p>
          <a:p>
            <a:endParaRPr lang="en-GB" sz="2000" dirty="0">
              <a:latin typeface="+mj-lt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+mj-lt"/>
                <a:cs typeface="Calibri" panose="020F0502020204030204" pitchFamily="34" charset="0"/>
              </a:rPr>
              <a:t>Sampling Issues:</a:t>
            </a:r>
          </a:p>
          <a:p>
            <a:r>
              <a:rPr lang="en-GB" sz="2000" dirty="0">
                <a:latin typeface="+mj-lt"/>
                <a:cs typeface="Calibri" panose="020F0502020204030204" pitchFamily="34" charset="0"/>
              </a:rPr>
              <a:t>Percentages of student email addresses collected per university will be varied considerably, making a random sample impossible (Lefever, Dal and </a:t>
            </a:r>
            <a:r>
              <a:rPr lang="en-GB" sz="2000" dirty="0" err="1">
                <a:latin typeface="+mj-lt"/>
                <a:cs typeface="Calibri" panose="020F0502020204030204" pitchFamily="34" charset="0"/>
              </a:rPr>
              <a:t>Matthíasdóttir</a:t>
            </a:r>
            <a:r>
              <a:rPr lang="en-GB" sz="2000" dirty="0">
                <a:latin typeface="+mj-lt"/>
                <a:cs typeface="Calibri" panose="020F0502020204030204" pitchFamily="34" charset="0"/>
              </a:rPr>
              <a:t>, 2007).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B9895-F07B-1CDC-22CA-10F1637E5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880" y="136525"/>
            <a:ext cx="1666633" cy="18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97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661" y="339645"/>
            <a:ext cx="10113030" cy="694103"/>
          </a:xfrm>
        </p:spPr>
        <p:txBody>
          <a:bodyPr rtlCol="0"/>
          <a:lstStyle/>
          <a:p>
            <a:pPr rtl="0"/>
            <a:r>
              <a:rPr lang="en-GB" cap="none" dirty="0"/>
              <a:t>Ethical Considerations</a:t>
            </a:r>
          </a:p>
        </p:txBody>
      </p:sp>
      <p:pic>
        <p:nvPicPr>
          <p:cNvPr id="82" name="Picture Placeholder 81" descr="icon&#10;">
            <a:extLst>
              <a:ext uri="{FF2B5EF4-FFF2-40B4-BE49-F238E27FC236}">
                <a16:creationId xmlns:a16="http://schemas.microsoft.com/office/drawing/2014/main" id="{BB002EF1-9F25-2D40-B395-99B429C0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84" name="Picture Placeholder 83" descr="icon&#10;">
            <a:extLst>
              <a:ext uri="{FF2B5EF4-FFF2-40B4-BE49-F238E27FC236}">
                <a16:creationId xmlns:a16="http://schemas.microsoft.com/office/drawing/2014/main" id="{2D47B889-990B-7744-B388-A04E8B7195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pic>
        <p:nvPicPr>
          <p:cNvPr id="95" name="Picture Placeholder 94" descr="icon&#10;">
            <a:extLst>
              <a:ext uri="{FF2B5EF4-FFF2-40B4-BE49-F238E27FC236}">
                <a16:creationId xmlns:a16="http://schemas.microsoft.com/office/drawing/2014/main" id="{22846FFF-A603-9047-B91F-1BBE3D044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pic>
        <p:nvPicPr>
          <p:cNvPr id="117" name="Picture Placeholder 116" descr="icon&#10;">
            <a:extLst>
              <a:ext uri="{FF2B5EF4-FFF2-40B4-BE49-F238E27FC236}">
                <a16:creationId xmlns:a16="http://schemas.microsoft.com/office/drawing/2014/main" id="{9F6066D9-99C1-EA49-8232-E0CF4DFA902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427" b="427"/>
          <a:stretch>
            <a:fillRect/>
          </a:stretch>
        </p:blipFill>
        <p:spPr/>
      </p:pic>
      <p:pic>
        <p:nvPicPr>
          <p:cNvPr id="119" name="Picture Placeholder 118" descr="icon&#10;">
            <a:extLst>
              <a:ext uri="{FF2B5EF4-FFF2-40B4-BE49-F238E27FC236}">
                <a16:creationId xmlns:a16="http://schemas.microsoft.com/office/drawing/2014/main" id="{99C18B90-BB12-654C-AF46-B1098A1726C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427" b="427"/>
          <a:stretch>
            <a:fillRect/>
          </a:stretch>
        </p:blipFill>
        <p:spPr/>
      </p:pic>
      <p:pic>
        <p:nvPicPr>
          <p:cNvPr id="121" name="Picture Placeholder 120" descr="icon&#10;">
            <a:extLst>
              <a:ext uri="{FF2B5EF4-FFF2-40B4-BE49-F238E27FC236}">
                <a16:creationId xmlns:a16="http://schemas.microsoft.com/office/drawing/2014/main" id="{4159F782-00CB-DC43-A1FC-7C2466361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214" b="214"/>
          <a:stretch>
            <a:fillRect/>
          </a:stretch>
        </p:blipFill>
        <p:spPr/>
      </p:pic>
      <p:sp>
        <p:nvSpPr>
          <p:cNvPr id="250" name="Text Placeholder 249">
            <a:extLst>
              <a:ext uri="{FF2B5EF4-FFF2-40B4-BE49-F238E27FC236}">
                <a16:creationId xmlns:a16="http://schemas.microsoft.com/office/drawing/2014/main" id="{2FC5F420-06C1-8C4F-9332-B0D58D4733C9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519997"/>
            <a:ext cx="3995036" cy="365095"/>
          </a:xfrm>
        </p:spPr>
        <p:txBody>
          <a:bodyPr rtlCol="0"/>
          <a:lstStyle/>
          <a:p>
            <a:pPr rtl="0"/>
            <a:r>
              <a:rPr lang="en-GB" dirty="0"/>
              <a:t>freedom of expression, human rights </a:t>
            </a:r>
          </a:p>
        </p:txBody>
      </p:sp>
      <p:sp>
        <p:nvSpPr>
          <p:cNvPr id="294" name="Text Placeholder 293">
            <a:extLst>
              <a:ext uri="{FF2B5EF4-FFF2-40B4-BE49-F238E27FC236}">
                <a16:creationId xmlns:a16="http://schemas.microsoft.com/office/drawing/2014/main" id="{98606489-5891-5241-A48C-BB3725C75A3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 rtlCol="0"/>
          <a:lstStyle/>
          <a:p>
            <a:pPr rtl="0"/>
            <a:r>
              <a:rPr lang="en-GB" dirty="0"/>
              <a:t>Independence &amp; well being</a:t>
            </a:r>
          </a:p>
        </p:txBody>
      </p:sp>
      <p:sp>
        <p:nvSpPr>
          <p:cNvPr id="296" name="Text Placeholder 295">
            <a:extLst>
              <a:ext uri="{FF2B5EF4-FFF2-40B4-BE49-F238E27FC236}">
                <a16:creationId xmlns:a16="http://schemas.microsoft.com/office/drawing/2014/main" id="{A085C71C-38D8-D24F-98A3-15D7868C8C19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 rtlCol="0"/>
          <a:lstStyle/>
          <a:p>
            <a:pPr rtl="0"/>
            <a:r>
              <a:rPr lang="en-GB" dirty="0"/>
              <a:t>security</a:t>
            </a:r>
          </a:p>
        </p:txBody>
      </p:sp>
      <p:sp>
        <p:nvSpPr>
          <p:cNvPr id="300" name="Text Placeholder 299">
            <a:extLst>
              <a:ext uri="{FF2B5EF4-FFF2-40B4-BE49-F238E27FC236}">
                <a16:creationId xmlns:a16="http://schemas.microsoft.com/office/drawing/2014/main" id="{6E3DA1E8-1071-DA4F-B15A-B8C4D04ED94B}"/>
              </a:ext>
            </a:extLst>
          </p:cNvPr>
          <p:cNvSpPr>
            <a:spLocks noGrp="1"/>
          </p:cNvSpPr>
          <p:nvPr>
            <p:ph type="body" idx="34"/>
          </p:nvPr>
        </p:nvSpPr>
        <p:spPr/>
        <p:txBody>
          <a:bodyPr rtlCol="0"/>
          <a:lstStyle/>
          <a:p>
            <a:pPr rtl="0"/>
            <a:r>
              <a:rPr lang="en-GB" dirty="0"/>
              <a:t>Participant’s consent</a:t>
            </a:r>
          </a:p>
        </p:txBody>
      </p:sp>
      <p:sp>
        <p:nvSpPr>
          <p:cNvPr id="302" name="Text Placeholder 301">
            <a:extLst>
              <a:ext uri="{FF2B5EF4-FFF2-40B4-BE49-F238E27FC236}">
                <a16:creationId xmlns:a16="http://schemas.microsoft.com/office/drawing/2014/main" id="{54932BF7-A47E-994E-8D38-4B3A53B38E24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05698" y="3679983"/>
            <a:ext cx="3995036" cy="365095"/>
          </a:xfrm>
        </p:spPr>
        <p:txBody>
          <a:bodyPr rtlCol="0"/>
          <a:lstStyle/>
          <a:p>
            <a:pPr rtl="0"/>
            <a:r>
              <a:rPr lang="en-GB" dirty="0"/>
              <a:t>Data privacy &amp; security and data integrity</a:t>
            </a:r>
          </a:p>
        </p:txBody>
      </p:sp>
      <p:sp>
        <p:nvSpPr>
          <p:cNvPr id="304" name="Text Placeholder 303">
            <a:extLst>
              <a:ext uri="{FF2B5EF4-FFF2-40B4-BE49-F238E27FC236}">
                <a16:creationId xmlns:a16="http://schemas.microsoft.com/office/drawing/2014/main" id="{56A69270-6AB8-3E49-9D29-BF18A8EC0901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 rtlCol="0"/>
          <a:lstStyle/>
          <a:p>
            <a:pPr rtl="0"/>
            <a:r>
              <a:rPr lang="en-GB" dirty="0"/>
              <a:t>anonymity and confidentiality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A2730-14F7-F1F5-A846-13B2AE3A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en-GB" noProof="0" smtClean="0"/>
              <a:t>12</a:t>
            </a:fld>
            <a:endParaRPr lang="en-GB" noProof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C5632-8E6B-9407-CF1B-06F881AFFCD3}"/>
              </a:ext>
            </a:extLst>
          </p:cNvPr>
          <p:cNvSpPr txBox="1"/>
          <p:nvPr/>
        </p:nvSpPr>
        <p:spPr>
          <a:xfrm>
            <a:off x="1648661" y="1345211"/>
            <a:ext cx="4078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rPr>
              <a:t>General Research Ethics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EEBEBC-3600-C86B-D85A-0D8F62E16FCD}"/>
              </a:ext>
            </a:extLst>
          </p:cNvPr>
          <p:cNvSpPr txBox="1"/>
          <p:nvPr/>
        </p:nvSpPr>
        <p:spPr>
          <a:xfrm>
            <a:off x="6705176" y="1379867"/>
            <a:ext cx="4078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  <a:ea typeface="+mj-ea"/>
                <a:cs typeface="+mj-cs"/>
              </a:rPr>
              <a:t>Online Research Ethics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29A4F-0C47-0D5C-793A-0BCA4ABDED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07489" y="3868976"/>
            <a:ext cx="2831291" cy="283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78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1326" y="170307"/>
            <a:ext cx="4890577" cy="410791"/>
          </a:xfrm>
        </p:spPr>
        <p:txBody>
          <a:bodyPr rtlCol="0"/>
          <a:lstStyle/>
          <a:p>
            <a:pPr rtl="0"/>
            <a:r>
              <a:rPr lang="en-GB" sz="2800" cap="none" dirty="0"/>
              <a:t>Research Project Timeline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EDF708-C9CC-4124-89D3-242106D01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en-GB" noProof="0" smtClean="0"/>
              <a:t>13</a:t>
            </a:fld>
            <a:endParaRPr lang="en-GB" noProof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59E5D1-9369-09A7-7D99-E4C150747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07" y="667820"/>
            <a:ext cx="10203647" cy="605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863" y="116574"/>
            <a:ext cx="10134369" cy="1002552"/>
          </a:xfrm>
        </p:spPr>
        <p:txBody>
          <a:bodyPr rtlCol="0"/>
          <a:lstStyle/>
          <a:p>
            <a:pPr rtl="0"/>
            <a:r>
              <a:rPr lang="en-GB" cap="none" dirty="0"/>
              <a:t>Reference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1E23B57-A482-8F4B-9021-86FE326A6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6603" y="1119126"/>
            <a:ext cx="9838297" cy="5373385"/>
          </a:xfrm>
        </p:spPr>
        <p:txBody>
          <a:bodyPr rtlCol="0">
            <a:normAutofit lnSpcReduction="10000"/>
          </a:bodyPr>
          <a:lstStyle/>
          <a:p>
            <a:r>
              <a:rPr lang="en-US" sz="2000" dirty="0" err="1"/>
              <a:t>Alhasan</a:t>
            </a:r>
            <a:r>
              <a:rPr lang="en-US" sz="2000" dirty="0"/>
              <a:t>, I.Y. (2023) Human Factors in Cybersecurity: A Cross-Cultural Study on Trust. Available from: https://hammer.purdue.edu/articles/thesis/Human_Factors_in_Cybersecurity_A_Cross-Cultural_Study_on_Trust/23271581/1 [Accessed 1 May 2024].</a:t>
            </a:r>
          </a:p>
          <a:p>
            <a:r>
              <a:rPr lang="en-US" sz="2000" dirty="0" err="1"/>
              <a:t>Bouchrika</a:t>
            </a:r>
            <a:r>
              <a:rPr lang="en-US" sz="2000" dirty="0"/>
              <a:t>, I. (2023) How to Write a Research Question: Types, Steps, and Examples. Available from: https://research.com/research/how-to-write-a-research-question . [Accessed 1 May 2024].</a:t>
            </a:r>
          </a:p>
          <a:p>
            <a:r>
              <a:rPr lang="en-US" sz="2000" dirty="0"/>
              <a:t>Buchanan, E.A. &amp; Zimmer, M. (2021) Internet Research Ethics. Summer 2021 ed. [online] Stanford </a:t>
            </a:r>
            <a:r>
              <a:rPr lang="en-US" sz="2000" dirty="0" err="1"/>
              <a:t>Encyclopaedia</a:t>
            </a:r>
            <a:r>
              <a:rPr lang="en-US" sz="2000" dirty="0"/>
              <a:t> of Philosophy. Available from: https://plato.stanford.edu/entries/ethics-internet-research/#KeyEthiIssuInteRese. [Accessed 1 May 2024].</a:t>
            </a:r>
          </a:p>
          <a:p>
            <a:r>
              <a:rPr lang="en-US" sz="2000" dirty="0"/>
              <a:t>Jeong, J., </a:t>
            </a:r>
            <a:r>
              <a:rPr lang="en-US" sz="2000" dirty="0" err="1"/>
              <a:t>Mihelcic</a:t>
            </a:r>
            <a:r>
              <a:rPr lang="en-US" sz="2000" dirty="0"/>
              <a:t>, J., Oliver, G. and Rudolph, C. (2019) Towards an Improved Understanding of Human Factors in Cybersecurity. 2019 IEEE 5th International Conference on Collaboration and Internet Computing (CIC). DOI: https://doi.org/10.1109/cic48465.2019.00047.</a:t>
            </a:r>
          </a:p>
          <a:p>
            <a:r>
              <a:rPr lang="en-US" sz="2000" dirty="0"/>
              <a:t>Kaur, J., and Kumar K.R. R. (2021) The Recent Trends in Cybersecurity: A Review. Journal of King Saud University - Computer and Information Sciences 34(8):  DOI: https://doi.org/10.1016/j.jksuci.2021.01.018.</a:t>
            </a:r>
          </a:p>
          <a:p>
            <a:pPr marL="0" indent="0" rtl="0">
              <a:buNone/>
            </a:pP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004AB0-731B-938A-5C9B-5DB69EA6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en-GB" noProof="0" smtClean="0"/>
              <a:t>14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86069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863" y="116574"/>
            <a:ext cx="10134369" cy="1002552"/>
          </a:xfrm>
        </p:spPr>
        <p:txBody>
          <a:bodyPr rtlCol="0"/>
          <a:lstStyle/>
          <a:p>
            <a:pPr rtl="0"/>
            <a:r>
              <a:rPr lang="en-GB" cap="none" dirty="0"/>
              <a:t>Reference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1E23B57-A482-8F4B-9021-86FE326A6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6603" y="1119126"/>
            <a:ext cx="9838297" cy="5373385"/>
          </a:xfrm>
        </p:spPr>
        <p:txBody>
          <a:bodyPr rtlCol="0">
            <a:normAutofit/>
          </a:bodyPr>
          <a:lstStyle/>
          <a:p>
            <a:r>
              <a:rPr lang="en-GB" sz="2000" dirty="0" err="1"/>
              <a:t>Kurzhals</a:t>
            </a:r>
            <a:r>
              <a:rPr lang="en-GB" sz="2000" dirty="0"/>
              <a:t>, K. (2021) Quantitative Research: Questionnaire Design and Data Collection. Resource Recombination in Firms from a Dynamic Capability Perspective: 177–207. DOI: https://doi.org/10.1007/978-3-658-35666-8_5.</a:t>
            </a:r>
          </a:p>
          <a:p>
            <a:r>
              <a:rPr lang="en-GB" sz="2000" dirty="0"/>
              <a:t>Larson, M.G. (2006) Descriptive Statistics and Graphical Displays. Circulation 114(1): 76–81. DOI: https://doi.org/10.1161/circulationaha.105.584474.</a:t>
            </a:r>
          </a:p>
          <a:p>
            <a:r>
              <a:rPr lang="en-GB" sz="2000" dirty="0"/>
              <a:t>Lefever, S., Dal, M. and </a:t>
            </a:r>
            <a:r>
              <a:rPr lang="en-GB" sz="2000" dirty="0" err="1"/>
              <a:t>Matthíasdóttir</a:t>
            </a:r>
            <a:r>
              <a:rPr lang="en-GB" sz="2000" dirty="0"/>
              <a:t>, Á. (2007) Online Data Collection in Academic research: Advantages and Limitations. British Journal of Educational Technology 38(4): 574–582.</a:t>
            </a:r>
          </a:p>
          <a:p>
            <a:r>
              <a:rPr lang="en-GB" sz="2000" dirty="0" err="1"/>
              <a:t>Lowhorn</a:t>
            </a:r>
            <a:r>
              <a:rPr lang="en-GB" sz="2000" dirty="0"/>
              <a:t>, G.L. (2013) Qualitative and Quantitative Research: How to Choose the Best Design. SSRN. Available from: https://papers.ssrn.com/sol3/papers.cfm?abstract_id=2235986.</a:t>
            </a:r>
          </a:p>
          <a:p>
            <a:r>
              <a:rPr lang="en-GB" sz="2000" dirty="0" err="1"/>
              <a:t>Mcleod</a:t>
            </a:r>
            <a:r>
              <a:rPr lang="en-GB" sz="2000" dirty="0"/>
              <a:t>, S. (2022) Qualitative vs Quantitative Research: Methods &amp; Data Analysis. Simply Psychology. Available from: https://www.simplypsychology.org/qualitative-quantitative.html#What-Is-Quantitative-Research.</a:t>
            </a:r>
          </a:p>
          <a:p>
            <a:r>
              <a:rPr lang="en-US" sz="2000" dirty="0"/>
              <a:t>Priority Management (2021) Why are Project timelines important? [online] Available from: https://www.prioritymanagement.com.au/why-are-project-timelines-important/.</a:t>
            </a:r>
            <a:endParaRPr lang="en-GB" sz="2000" dirty="0"/>
          </a:p>
          <a:p>
            <a:pPr marL="0" indent="0" rtl="0">
              <a:buNone/>
            </a:pP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004AB0-731B-938A-5C9B-5DB69EA6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en-GB" noProof="0" smtClean="0"/>
              <a:t>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59104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863" y="116574"/>
            <a:ext cx="10134369" cy="1002552"/>
          </a:xfrm>
        </p:spPr>
        <p:txBody>
          <a:bodyPr rtlCol="0"/>
          <a:lstStyle/>
          <a:p>
            <a:pPr rtl="0"/>
            <a:r>
              <a:rPr lang="en-GB" cap="none" dirty="0"/>
              <a:t>Reference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1E23B57-A482-8F4B-9021-86FE326A6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6603" y="1119126"/>
            <a:ext cx="10134369" cy="5373385"/>
          </a:xfrm>
        </p:spPr>
        <p:txBody>
          <a:bodyPr rtlCol="0">
            <a:normAutofit lnSpcReduction="10000"/>
          </a:bodyPr>
          <a:lstStyle/>
          <a:p>
            <a:r>
              <a:rPr lang="en-GB" sz="2000" dirty="0" err="1"/>
              <a:t>Regmi</a:t>
            </a:r>
            <a:r>
              <a:rPr lang="en-GB" sz="2000" dirty="0"/>
              <a:t>, P.R., </a:t>
            </a:r>
            <a:r>
              <a:rPr lang="en-GB" sz="2000" dirty="0" err="1"/>
              <a:t>Waithaka</a:t>
            </a:r>
            <a:r>
              <a:rPr lang="en-GB" sz="2000" dirty="0"/>
              <a:t>, E., </a:t>
            </a:r>
            <a:r>
              <a:rPr lang="en-GB" sz="2000" dirty="0" err="1"/>
              <a:t>Paudyal</a:t>
            </a:r>
            <a:r>
              <a:rPr lang="en-GB" sz="2000" dirty="0"/>
              <a:t>, A., </a:t>
            </a:r>
            <a:r>
              <a:rPr lang="en-GB" sz="2000" dirty="0" err="1"/>
              <a:t>Simkhada</a:t>
            </a:r>
            <a:r>
              <a:rPr lang="en-GB" sz="2000" dirty="0"/>
              <a:t>, P. and Van </a:t>
            </a:r>
            <a:r>
              <a:rPr lang="en-GB" sz="2000" dirty="0" err="1"/>
              <a:t>Teijlingen</a:t>
            </a:r>
            <a:r>
              <a:rPr lang="en-GB" sz="2000" dirty="0"/>
              <a:t>, E. (2016) Guide to the design and application of online questionnaire surveys. Nepal Journal of Epidemiology 6(4):640–644. Available from: https://www.ncbi.nlm.nih.gov/pmc/articles/PMC5506389/.</a:t>
            </a:r>
          </a:p>
          <a:p>
            <a:r>
              <a:rPr lang="en-GB" sz="2000" dirty="0" err="1"/>
              <a:t>Sileyew</a:t>
            </a:r>
            <a:r>
              <a:rPr lang="en-GB" sz="2000" dirty="0"/>
              <a:t>, K.J. (2019) Research Design and Methodology. www.intechopen.com. Intech Open. DOI: https://doi.org/10.5772/intechopen.85731.</a:t>
            </a:r>
          </a:p>
          <a:p>
            <a:r>
              <a:rPr lang="en-GB" sz="2000" dirty="0"/>
              <a:t>Snyder, H. (2019) Literature Review as a Research methodology: an Overview and Guidelines. Journal of Business Research 104(1): 333–339. DOI: https://doi.org/10.1016/j.jbusres.2019.07.039.</a:t>
            </a:r>
          </a:p>
          <a:p>
            <a:r>
              <a:rPr lang="en-GB" sz="2000" dirty="0" err="1"/>
              <a:t>Sugiura</a:t>
            </a:r>
            <a:r>
              <a:rPr lang="en-GB" sz="2000" dirty="0"/>
              <a:t>, L., Wiles, R. and Pope, C. (2017) Ethical challenges in online research: Public/private perceptions. Research Ethics 13(3-4):184–199. DOI: https://doi.org/10.1177/1747016116650720.</a:t>
            </a:r>
          </a:p>
          <a:p>
            <a:r>
              <a:rPr lang="en-GB" sz="2000" dirty="0"/>
              <a:t>Swanson, R.A., and Holton, E.F. (2005) Research in Organizations: Foundations and Methods of Inquiry. San Francisco, Ca: Berrett-Koehler Publishers. 30.</a:t>
            </a:r>
          </a:p>
          <a:p>
            <a:r>
              <a:rPr lang="en-GB" sz="2000" dirty="0"/>
              <a:t>Zebo </a:t>
            </a:r>
            <a:r>
              <a:rPr lang="en-GB" sz="2000" dirty="0" err="1"/>
              <a:t>Bekmurodovna</a:t>
            </a:r>
            <a:r>
              <a:rPr lang="en-GB" sz="2000" dirty="0"/>
              <a:t>, S. and Farrukh </a:t>
            </a:r>
            <a:r>
              <a:rPr lang="en-GB" sz="2000" dirty="0" err="1"/>
              <a:t>Yuldashev</a:t>
            </a:r>
            <a:r>
              <a:rPr lang="en-GB" sz="2000" dirty="0"/>
              <a:t>, K. (2021) The relevance of cyber security education in the classroom. ACADEMICIA: An International Multidisciplinary Research Journal 11(5): 637–645. DOI: http://dx.doi.org/10.5958/2249-7137.2021.01450.6</a:t>
            </a:r>
          </a:p>
          <a:p>
            <a:pPr marL="0" indent="0" rtl="0">
              <a:buNone/>
            </a:pP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004AB0-731B-938A-5C9B-5DB69EA6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en-GB" noProof="0" smtClean="0"/>
              <a:t>16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8699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5ECE-2D45-764D-A434-EA4997A38F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  <a:endParaRPr lang="en-GB" dirty="0"/>
          </a:p>
        </p:txBody>
      </p:sp>
      <p:pic>
        <p:nvPicPr>
          <p:cNvPr id="7" name="Picture Placeholder 6" descr="A group of people sitting at a table">
            <a:extLst>
              <a:ext uri="{FF2B5EF4-FFF2-40B4-BE49-F238E27FC236}">
                <a16:creationId xmlns:a16="http://schemas.microsoft.com/office/drawing/2014/main" id="{172E1B30-93CD-465A-917F-9412412588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alphaModFix/>
          </a:blip>
          <a:srcRect l="16549" r="165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0697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cap="none" dirty="0"/>
              <a:t>Overview Of The Presentation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9E228-B02C-3941-B458-23CB2D67B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2" cy="4849283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GB" sz="2400" b="1" dirty="0"/>
              <a:t>The research proposal presentation will answer below questions,</a:t>
            </a:r>
          </a:p>
          <a:p>
            <a:pPr rtl="0"/>
            <a:endParaRPr lang="en-GB" sz="2400" b="1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sz="2400" b="1" i="1" dirty="0"/>
              <a:t>How and why, I selected this research topic ? My research aim and objectives ?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sz="2400" b="1" i="1" dirty="0"/>
              <a:t>How will this contribute to the research discipline?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sz="2400" b="1" i="1" dirty="0"/>
              <a:t>What are the research questions?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sz="2400" b="1" i="1" dirty="0"/>
              <a:t>How I will be analysing current literature?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sz="2400" b="1" i="1" dirty="0"/>
              <a:t>How relevant my research design and methodology to the selected topic?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sz="2400" b="1" i="1" dirty="0"/>
              <a:t>What is my planned data collection and analysis method?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sz="2400" b="1" i="1" dirty="0"/>
              <a:t>What are the practical challenges in my research ? Ethical considerations.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sz="2400" b="1" i="1" dirty="0"/>
              <a:t>What is the timeline of my research project? </a:t>
            </a:r>
          </a:p>
          <a:p>
            <a:pPr rtl="0"/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D7C85-9EDD-A850-6624-FAB9D58A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en-GB" noProof="0" smtClean="0"/>
              <a:t>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2529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cap="none" dirty="0"/>
              <a:t>Research Topic Selection: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ABEAE-502F-11B8-2E0E-DDA137BC9761}"/>
              </a:ext>
            </a:extLst>
          </p:cNvPr>
          <p:cNvSpPr txBox="1"/>
          <p:nvPr/>
        </p:nvSpPr>
        <p:spPr>
          <a:xfrm>
            <a:off x="1405920" y="1703169"/>
            <a:ext cx="1035577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Cyber Security Body of Knowledge : </a:t>
            </a:r>
            <a:r>
              <a:rPr lang="en-GB" sz="2800" dirty="0" err="1">
                <a:solidFill>
                  <a:sysClr val="windowText" lastClr="000000"/>
                </a:solidFill>
              </a:rPr>
              <a:t>CyBOK</a:t>
            </a:r>
            <a:r>
              <a:rPr lang="en-GB" sz="2800" dirty="0">
                <a:solidFill>
                  <a:sysClr val="windowText" lastClr="000000"/>
                </a:solidFill>
              </a:rPr>
              <a:t> Knowledge Areas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9B7C8-1D8A-1867-05F4-945FCEB1FAFB}"/>
              </a:ext>
            </a:extLst>
          </p:cNvPr>
          <p:cNvSpPr txBox="1"/>
          <p:nvPr/>
        </p:nvSpPr>
        <p:spPr>
          <a:xfrm>
            <a:off x="1736333" y="2731525"/>
            <a:ext cx="963715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Human, Organisational &amp; Regulatory Aspects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97995-9B6D-76E4-9187-7A5680FD6FF5}"/>
              </a:ext>
            </a:extLst>
          </p:cNvPr>
          <p:cNvSpPr txBox="1"/>
          <p:nvPr/>
        </p:nvSpPr>
        <p:spPr>
          <a:xfrm>
            <a:off x="2116477" y="3705253"/>
            <a:ext cx="866111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Human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DCE8D-388B-4D5F-82B1-CB9A6ED43EA1}"/>
              </a:ext>
            </a:extLst>
          </p:cNvPr>
          <p:cNvSpPr txBox="1"/>
          <p:nvPr/>
        </p:nvSpPr>
        <p:spPr>
          <a:xfrm>
            <a:off x="2473948" y="4709051"/>
            <a:ext cx="794616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Cyber Security Awareness and Education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7D4B2-7541-311A-5E60-F3B5783A0568}"/>
              </a:ext>
            </a:extLst>
          </p:cNvPr>
          <p:cNvSpPr txBox="1"/>
          <p:nvPr/>
        </p:nvSpPr>
        <p:spPr>
          <a:xfrm>
            <a:off x="2763098" y="5738477"/>
            <a:ext cx="824052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7030A0"/>
                </a:solidFill>
              </a:rPr>
              <a:t>An Evaluation Of Cybersecurity Awareness And Education Levels Among International University Students In The UK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C653EA-B2E5-3332-C6F9-7C5FE9745A4C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570322" y="2226389"/>
            <a:ext cx="13483" cy="505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2B334-534A-DF2C-B863-45BB1E44D7E9}"/>
              </a:ext>
            </a:extLst>
          </p:cNvPr>
          <p:cNvCxnSpPr>
            <a:cxnSpLocks/>
          </p:cNvCxnSpPr>
          <p:nvPr/>
        </p:nvCxnSpPr>
        <p:spPr>
          <a:xfrm flipH="1">
            <a:off x="6570321" y="3301732"/>
            <a:ext cx="13483" cy="443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289564-6C8B-EC2B-25CA-3F0F30B99C22}"/>
              </a:ext>
            </a:extLst>
          </p:cNvPr>
          <p:cNvCxnSpPr>
            <a:cxnSpLocks/>
          </p:cNvCxnSpPr>
          <p:nvPr/>
        </p:nvCxnSpPr>
        <p:spPr>
          <a:xfrm flipH="1">
            <a:off x="6583805" y="4298030"/>
            <a:ext cx="13483" cy="443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606E67-7737-EAE2-57E5-39CC23BAE200}"/>
              </a:ext>
            </a:extLst>
          </p:cNvPr>
          <p:cNvCxnSpPr>
            <a:cxnSpLocks/>
          </p:cNvCxnSpPr>
          <p:nvPr/>
        </p:nvCxnSpPr>
        <p:spPr>
          <a:xfrm flipH="1">
            <a:off x="6548170" y="5294896"/>
            <a:ext cx="13483" cy="443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E299EA8-EE6E-4A1A-4267-C0F4ADBC6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en-GB" noProof="0" smtClean="0"/>
              <a:t>3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902F7C-0B6D-B348-C46A-0FBC0F9BB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293" y="5154081"/>
            <a:ext cx="1227627" cy="153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60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cap="none" dirty="0"/>
              <a:t>Research Topic Selection: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ABEAE-502F-11B8-2E0E-DDA137BC9761}"/>
              </a:ext>
            </a:extLst>
          </p:cNvPr>
          <p:cNvSpPr txBox="1"/>
          <p:nvPr/>
        </p:nvSpPr>
        <p:spPr>
          <a:xfrm>
            <a:off x="1405920" y="1703170"/>
            <a:ext cx="451199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ysClr val="windowText" lastClr="000000"/>
                </a:solidFill>
              </a:rPr>
              <a:t>Cyber Security Body of Knowledge : </a:t>
            </a:r>
            <a:r>
              <a:rPr lang="en-GB" sz="2400" dirty="0" err="1">
                <a:solidFill>
                  <a:sysClr val="windowText" lastClr="000000"/>
                </a:solidFill>
              </a:rPr>
              <a:t>CyBOK</a:t>
            </a:r>
            <a:r>
              <a:rPr lang="en-GB" sz="2400" dirty="0">
                <a:solidFill>
                  <a:sysClr val="windowText" lastClr="000000"/>
                </a:solidFill>
              </a:rPr>
              <a:t> Knowledge Areas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9B7C8-1D8A-1867-05F4-945FCEB1FAFB}"/>
              </a:ext>
            </a:extLst>
          </p:cNvPr>
          <p:cNvSpPr txBox="1"/>
          <p:nvPr/>
        </p:nvSpPr>
        <p:spPr>
          <a:xfrm>
            <a:off x="6240914" y="1823023"/>
            <a:ext cx="562038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ysClr val="windowText" lastClr="000000"/>
                </a:solidFill>
              </a:rPr>
              <a:t>Human, Organisational &amp; Regulatory Aspects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97995-9B6D-76E4-9187-7A5680FD6FF5}"/>
              </a:ext>
            </a:extLst>
          </p:cNvPr>
          <p:cNvSpPr txBox="1"/>
          <p:nvPr/>
        </p:nvSpPr>
        <p:spPr>
          <a:xfrm>
            <a:off x="1910414" y="2699495"/>
            <a:ext cx="2604063" cy="477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Security Awareness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DCE8D-388B-4D5F-82B1-CB9A6ED43EA1}"/>
              </a:ext>
            </a:extLst>
          </p:cNvPr>
          <p:cNvSpPr txBox="1"/>
          <p:nvPr/>
        </p:nvSpPr>
        <p:spPr>
          <a:xfrm>
            <a:off x="8345412" y="2551901"/>
            <a:ext cx="3515886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International students in UK universities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7D4B2-7541-311A-5E60-F3B5783A0568}"/>
              </a:ext>
            </a:extLst>
          </p:cNvPr>
          <p:cNvSpPr txBox="1"/>
          <p:nvPr/>
        </p:nvSpPr>
        <p:spPr>
          <a:xfrm>
            <a:off x="2496620" y="5440135"/>
            <a:ext cx="9061807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An evaluation of cybersecurity awareness and education levels among international university students in the UK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C653EA-B2E5-3332-C6F9-7C5FE9745A4C}"/>
              </a:ext>
            </a:extLst>
          </p:cNvPr>
          <p:cNvCxnSpPr>
            <a:cxnSpLocks/>
          </p:cNvCxnSpPr>
          <p:nvPr/>
        </p:nvCxnSpPr>
        <p:spPr>
          <a:xfrm>
            <a:off x="4630391" y="2551901"/>
            <a:ext cx="0" cy="28882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62B334-534A-DF2C-B863-45BB1E44D7E9}"/>
              </a:ext>
            </a:extLst>
          </p:cNvPr>
          <p:cNvCxnSpPr>
            <a:cxnSpLocks/>
          </p:cNvCxnSpPr>
          <p:nvPr/>
        </p:nvCxnSpPr>
        <p:spPr>
          <a:xfrm>
            <a:off x="8227344" y="2225473"/>
            <a:ext cx="16913" cy="32049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289564-6C8B-EC2B-25CA-3F0F30B99C22}"/>
              </a:ext>
            </a:extLst>
          </p:cNvPr>
          <p:cNvCxnSpPr>
            <a:cxnSpLocks/>
          </p:cNvCxnSpPr>
          <p:nvPr/>
        </p:nvCxnSpPr>
        <p:spPr>
          <a:xfrm>
            <a:off x="8838316" y="3515765"/>
            <a:ext cx="0" cy="19243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606E67-7737-EAE2-57E5-39CC23BAE200}"/>
              </a:ext>
            </a:extLst>
          </p:cNvPr>
          <p:cNvCxnSpPr>
            <a:cxnSpLocks/>
          </p:cNvCxnSpPr>
          <p:nvPr/>
        </p:nvCxnSpPr>
        <p:spPr>
          <a:xfrm>
            <a:off x="9489536" y="4615895"/>
            <a:ext cx="0" cy="8144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3E1A40B-3AAA-01C9-E897-E9D911C80FC7}"/>
              </a:ext>
            </a:extLst>
          </p:cNvPr>
          <p:cNvSpPr txBox="1"/>
          <p:nvPr/>
        </p:nvSpPr>
        <p:spPr>
          <a:xfrm>
            <a:off x="1308267" y="3339131"/>
            <a:ext cx="2604063" cy="477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Security Education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77B555-8663-B918-CDD5-410815BAE44D}"/>
              </a:ext>
            </a:extLst>
          </p:cNvPr>
          <p:cNvSpPr txBox="1"/>
          <p:nvPr/>
        </p:nvSpPr>
        <p:spPr>
          <a:xfrm>
            <a:off x="1160868" y="3972434"/>
            <a:ext cx="2604063" cy="477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Security Training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D026DC-61F9-0A1B-3015-EE016BAA32E9}"/>
              </a:ext>
            </a:extLst>
          </p:cNvPr>
          <p:cNvSpPr txBox="1"/>
          <p:nvPr/>
        </p:nvSpPr>
        <p:spPr>
          <a:xfrm>
            <a:off x="9201353" y="3795431"/>
            <a:ext cx="284249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Cyber Security User </a:t>
            </a:r>
          </a:p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Behaviour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9DB182-9BA2-BC77-9C6F-1800FE9954E7}"/>
              </a:ext>
            </a:extLst>
          </p:cNvPr>
          <p:cNvSpPr txBox="1"/>
          <p:nvPr/>
        </p:nvSpPr>
        <p:spPr>
          <a:xfrm>
            <a:off x="4950321" y="3782977"/>
            <a:ext cx="260406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</a:rPr>
              <a:t>Online Learning Platforms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282EA8-6AFE-C33A-A960-6E4E9F47A48B}"/>
              </a:ext>
            </a:extLst>
          </p:cNvPr>
          <p:cNvSpPr txBox="1"/>
          <p:nvPr/>
        </p:nvSpPr>
        <p:spPr>
          <a:xfrm>
            <a:off x="4746306" y="2679436"/>
            <a:ext cx="332496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ysClr val="windowText" lastClr="000000"/>
                </a:solidFill>
              </a:rPr>
              <a:t>Cultural Backgrounds, Opinions and Attitudes Towards Cybersecurity Education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8E11B91-EB09-7680-A34F-BD73A3C332BF}"/>
              </a:ext>
            </a:extLst>
          </p:cNvPr>
          <p:cNvCxnSpPr>
            <a:cxnSpLocks/>
          </p:cNvCxnSpPr>
          <p:nvPr/>
        </p:nvCxnSpPr>
        <p:spPr>
          <a:xfrm>
            <a:off x="7738098" y="3602766"/>
            <a:ext cx="0" cy="1758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33E990E-7AEE-B57B-ED14-94ADB775F5CB}"/>
              </a:ext>
            </a:extLst>
          </p:cNvPr>
          <p:cNvCxnSpPr>
            <a:cxnSpLocks/>
          </p:cNvCxnSpPr>
          <p:nvPr/>
        </p:nvCxnSpPr>
        <p:spPr>
          <a:xfrm>
            <a:off x="6328826" y="4626428"/>
            <a:ext cx="0" cy="8137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1678FA8-9E1E-C47D-7BCF-83B44B2967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87210" y="4823263"/>
            <a:ext cx="976873" cy="2214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470510-CA94-5FDF-94E7-85E91D7B922B}"/>
              </a:ext>
            </a:extLst>
          </p:cNvPr>
          <p:cNvCxnSpPr>
            <a:cxnSpLocks/>
          </p:cNvCxnSpPr>
          <p:nvPr/>
        </p:nvCxnSpPr>
        <p:spPr>
          <a:xfrm>
            <a:off x="3819337" y="3816519"/>
            <a:ext cx="163462" cy="16236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9E85285-7781-1D87-ABD6-BB8DD40600D5}"/>
              </a:ext>
            </a:extLst>
          </p:cNvPr>
          <p:cNvCxnSpPr>
            <a:cxnSpLocks/>
          </p:cNvCxnSpPr>
          <p:nvPr/>
        </p:nvCxnSpPr>
        <p:spPr>
          <a:xfrm>
            <a:off x="4020297" y="3194617"/>
            <a:ext cx="446344" cy="2227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F85B5724-27EF-828B-6F41-7A4967D05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en-GB" noProof="0" smtClean="0"/>
              <a:t>4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97C62-D7F7-7CE6-3330-A7C08A39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34" y="4482332"/>
            <a:ext cx="1670071" cy="208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09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sz="3600" cap="none" dirty="0"/>
              <a:t>Key Contributions To The Research Discipline</a:t>
            </a:r>
            <a:endParaRPr lang="en-GB" sz="36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0150DF7-4A8B-444C-8CA1-24A9B9191B8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229100" y="1460499"/>
            <a:ext cx="7688920" cy="1536207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lvl="0" rtl="0"/>
            <a:r>
              <a:rPr lang="en-GB" sz="2400" b="0" dirty="0">
                <a:latin typeface="+mn-lt"/>
              </a:rPr>
              <a:t>The study will offer valuable knowledge to address and prevent human-related cybersecurity risks by understanding cross cultural differences on cybersecurity awareness and education.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218E33-9E8A-D249-93A7-9EDFE3BEA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29100" y="3330456"/>
            <a:ext cx="7688920" cy="14062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lvl="0" rtl="0"/>
            <a:r>
              <a:rPr lang="en-US" sz="2400" b="0" dirty="0">
                <a:latin typeface="+mn-lt"/>
              </a:rPr>
              <a:t>Research findings will uncover gaps and misunderstandings on cybersecurity knowledge among international students.</a:t>
            </a:r>
            <a:endParaRPr lang="en-GB" sz="2400" b="0" dirty="0">
              <a:latin typeface="+mn-lt"/>
            </a:endParaRPr>
          </a:p>
          <a:p>
            <a:pPr lvl="0" rtl="0"/>
            <a:endParaRPr lang="en-US" sz="2400" b="0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004AB0-731B-938A-5C9B-5DB69EA6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A318D1E-8E45-CA6E-E828-1DD8688842EF}"/>
              </a:ext>
            </a:extLst>
          </p:cNvPr>
          <p:cNvSpPr txBox="1">
            <a:spLocks/>
          </p:cNvSpPr>
          <p:nvPr/>
        </p:nvSpPr>
        <p:spPr>
          <a:xfrm>
            <a:off x="1627321" y="4911981"/>
            <a:ext cx="10290699" cy="14757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Speak Pro" panose="020B0504020101020102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2400" b="0" dirty="0">
                <a:latin typeface="+mn-lt"/>
              </a:rPr>
              <a:t>Research will provide reliable recommendations to universities, and cybersecurity professionals on developing cybersecurity awareness and education campaigns for international university students in the UK.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6A008-F10A-4201-16C2-EACDFCA70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17" y="1854136"/>
            <a:ext cx="2893083" cy="28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8500" y="-1"/>
            <a:ext cx="11493501" cy="685799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487" y="125817"/>
            <a:ext cx="8359739" cy="1003455"/>
          </a:xfrm>
        </p:spPr>
        <p:txBody>
          <a:bodyPr rtlCol="0"/>
          <a:lstStyle/>
          <a:p>
            <a:pPr rtl="0"/>
            <a:r>
              <a:rPr lang="en-GB" cap="none" dirty="0">
                <a:solidFill>
                  <a:schemeClr val="bg1"/>
                </a:solidFill>
              </a:rPr>
              <a:t>Research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86E8-9C95-D23A-5CEA-78E239DA3E86}"/>
              </a:ext>
            </a:extLst>
          </p:cNvPr>
          <p:cNvSpPr txBox="1"/>
          <p:nvPr/>
        </p:nvSpPr>
        <p:spPr>
          <a:xfrm>
            <a:off x="1124487" y="1345449"/>
            <a:ext cx="102330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/>
                </a:solidFill>
              </a:rPr>
              <a:t>How do international students see the importance of cybersecurity awareness and education for their academic and career development?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/>
                </a:solidFill>
              </a:rPr>
              <a:t>What are the most common misunderstandings or knowledge gaps in cybersecurity among international university students in the UK?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solidFill>
                  <a:schemeClr val="bg1"/>
                </a:solidFill>
              </a:rPr>
              <a:t>What recommendations can be provided to improve cybersecurity awareness and education among overseas university students in the UK?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93AABDC-C3FD-F345-990B-6E2D8831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863" y="116574"/>
            <a:ext cx="10134369" cy="1002552"/>
          </a:xfrm>
        </p:spPr>
        <p:txBody>
          <a:bodyPr rtlCol="0"/>
          <a:lstStyle/>
          <a:p>
            <a:pPr rtl="0"/>
            <a:r>
              <a:rPr lang="en-GB" cap="none" dirty="0"/>
              <a:t>Research Aims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15FCB-0039-EF4F-AFE0-33905D919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7600" y="2264726"/>
            <a:ext cx="3812853" cy="3269376"/>
          </a:xfrm>
        </p:spPr>
        <p:txBody>
          <a:bodyPr rtlCol="0">
            <a:normAutofit/>
          </a:bodyPr>
          <a:lstStyle/>
          <a:p>
            <a:pPr rtl="0"/>
            <a:r>
              <a:rPr lang="en-GB" sz="2000" dirty="0"/>
              <a:t>Investigate the international university students in the UK to identify their education levels and awareness of cybersecurity.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1E23B57-A482-8F4B-9021-86FE326A6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62680" y="2264726"/>
            <a:ext cx="6551520" cy="4163211"/>
          </a:xfrm>
        </p:spPr>
        <p:txBody>
          <a:bodyPr rtlCol="0">
            <a:normAutofit/>
          </a:bodyPr>
          <a:lstStyle/>
          <a:p>
            <a:pPr rtl="0"/>
            <a:r>
              <a:rPr lang="en-GB" sz="2000" dirty="0"/>
              <a:t>Evaluate how cultural origins, previous knowledge, and experience influences cybersecurity awareness and education.</a:t>
            </a:r>
          </a:p>
          <a:p>
            <a:pPr rtl="0"/>
            <a:r>
              <a:rPr lang="en-GB" sz="2000" dirty="0"/>
              <a:t>Evaluate whether availability of resources and institutional support affects students' cybersecurity awareness and education.</a:t>
            </a:r>
          </a:p>
          <a:p>
            <a:pPr rtl="0"/>
            <a:r>
              <a:rPr lang="en-GB" sz="2000" dirty="0"/>
              <a:t>Identify knowledge gaps and misunderstandings in cybersecurity among international university students in the UK.</a:t>
            </a:r>
          </a:p>
          <a:p>
            <a:pPr rtl="0"/>
            <a:r>
              <a:rPr lang="en-GB" sz="2000" dirty="0"/>
              <a:t>Identify best strategies for improving cybersecurity awareness and knowledge among overseas students.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0150DF7-4A8B-444C-8CA1-24A9B9191B8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279970"/>
            <a:ext cx="2220778" cy="823912"/>
          </a:xfrm>
        </p:spPr>
        <p:txBody>
          <a:bodyPr rtlCol="0"/>
          <a:lstStyle/>
          <a:p>
            <a:pPr lvl="0" rtl="0"/>
            <a:r>
              <a:rPr lang="en-GB" dirty="0"/>
              <a:t>Aims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218E33-9E8A-D249-93A7-9EDFE3BEA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6526" y="1279970"/>
            <a:ext cx="4695165" cy="823912"/>
          </a:xfrm>
        </p:spPr>
        <p:txBody>
          <a:bodyPr rtlCol="0"/>
          <a:lstStyle/>
          <a:p>
            <a:pPr lvl="0" rtl="0"/>
            <a:r>
              <a:rPr lang="en-GB" dirty="0"/>
              <a:t>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004AB0-731B-938A-5C9B-5DB69EA6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en-GB" noProof="0" smtClean="0"/>
              <a:t>7</a:t>
            </a:fld>
            <a:endParaRPr lang="en-GB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5F9EE-2C3C-1D03-5616-9113B6004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116" y="4808072"/>
            <a:ext cx="3038737" cy="192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84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sz="3600" cap="none" dirty="0"/>
              <a:t> Key Literature Related To The Project</a:t>
            </a:r>
          </a:p>
        </p:txBody>
      </p:sp>
      <p:sp>
        <p:nvSpPr>
          <p:cNvPr id="250" name="Text Placeholder 249">
            <a:extLst>
              <a:ext uri="{FF2B5EF4-FFF2-40B4-BE49-F238E27FC236}">
                <a16:creationId xmlns:a16="http://schemas.microsoft.com/office/drawing/2014/main" id="{2FC5F420-06C1-8C4F-9332-B0D58D4733C9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303850" y="2473965"/>
            <a:ext cx="4620931" cy="365095"/>
          </a:xfrm>
        </p:spPr>
        <p:txBody>
          <a:bodyPr rtlCol="0"/>
          <a:lstStyle/>
          <a:p>
            <a:pPr rtl="0"/>
            <a:r>
              <a:rPr lang="en-GB" sz="2000" cap="none" dirty="0"/>
              <a:t>Different Definitions Of Cybersecurity Awareness.</a:t>
            </a:r>
          </a:p>
        </p:txBody>
      </p:sp>
      <p:sp>
        <p:nvSpPr>
          <p:cNvPr id="294" name="Text Placeholder 293">
            <a:extLst>
              <a:ext uri="{FF2B5EF4-FFF2-40B4-BE49-F238E27FC236}">
                <a16:creationId xmlns:a16="http://schemas.microsoft.com/office/drawing/2014/main" id="{98606489-5891-5241-A48C-BB3725C75A3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273440" y="3681194"/>
            <a:ext cx="4425723" cy="365095"/>
          </a:xfrm>
        </p:spPr>
        <p:txBody>
          <a:bodyPr rtlCol="0"/>
          <a:lstStyle/>
          <a:p>
            <a:pPr rtl="0"/>
            <a:r>
              <a:rPr lang="en-GB" sz="2000" cap="none" dirty="0"/>
              <a:t>Previous Research Papers On Cybersecurity Awareness And Education </a:t>
            </a:r>
          </a:p>
        </p:txBody>
      </p:sp>
      <p:sp>
        <p:nvSpPr>
          <p:cNvPr id="296" name="Text Placeholder 295">
            <a:extLst>
              <a:ext uri="{FF2B5EF4-FFF2-40B4-BE49-F238E27FC236}">
                <a16:creationId xmlns:a16="http://schemas.microsoft.com/office/drawing/2014/main" id="{A085C71C-38D8-D24F-98A3-15D7868C8C19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273441" y="5337031"/>
            <a:ext cx="4425722" cy="365095"/>
          </a:xfrm>
        </p:spPr>
        <p:txBody>
          <a:bodyPr rtlCol="0"/>
          <a:lstStyle/>
          <a:p>
            <a:pPr rtl="0"/>
            <a:r>
              <a:rPr lang="en-GB" sz="2000" cap="none" dirty="0"/>
              <a:t>Academic Papers on Different Concepts on Cybersecurity Awareness And Education In Higher Education Settings</a:t>
            </a:r>
          </a:p>
        </p:txBody>
      </p:sp>
      <p:sp>
        <p:nvSpPr>
          <p:cNvPr id="300" name="Text Placeholder 299">
            <a:extLst>
              <a:ext uri="{FF2B5EF4-FFF2-40B4-BE49-F238E27FC236}">
                <a16:creationId xmlns:a16="http://schemas.microsoft.com/office/drawing/2014/main" id="{6E3DA1E8-1071-DA4F-B15A-B8C4D04ED94B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571069" y="5337032"/>
            <a:ext cx="3995036" cy="365095"/>
          </a:xfrm>
        </p:spPr>
        <p:txBody>
          <a:bodyPr rtlCol="0"/>
          <a:lstStyle/>
          <a:p>
            <a:pPr rtl="0"/>
            <a:r>
              <a:rPr lang="en-GB" sz="2000" cap="none" dirty="0"/>
              <a:t>Academic Papers on Different Models To Understand Cybersecurity Awareness And</a:t>
            </a:r>
          </a:p>
        </p:txBody>
      </p:sp>
      <p:sp>
        <p:nvSpPr>
          <p:cNvPr id="302" name="Text Placeholder 301">
            <a:extLst>
              <a:ext uri="{FF2B5EF4-FFF2-40B4-BE49-F238E27FC236}">
                <a16:creationId xmlns:a16="http://schemas.microsoft.com/office/drawing/2014/main" id="{54932BF7-A47E-994E-8D38-4B3A53B38E24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571069" y="3686019"/>
            <a:ext cx="3995036" cy="365095"/>
          </a:xfrm>
        </p:spPr>
        <p:txBody>
          <a:bodyPr rtlCol="0"/>
          <a:lstStyle/>
          <a:p>
            <a:pPr rtl="0"/>
            <a:r>
              <a:rPr lang="en-GB" sz="2000" cap="none" dirty="0"/>
              <a:t>Different Theories of Cybersecurity Awareness And Education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A2730-14F7-F1F5-A846-13B2AE3A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en-GB" noProof="0" smtClean="0"/>
              <a:t>8</a:t>
            </a:fld>
            <a:endParaRPr lang="en-GB" noProof="0"/>
          </a:p>
        </p:txBody>
      </p:sp>
      <p:sp>
        <p:nvSpPr>
          <p:cNvPr id="8" name="Text Placeholder 249">
            <a:extLst>
              <a:ext uri="{FF2B5EF4-FFF2-40B4-BE49-F238E27FC236}">
                <a16:creationId xmlns:a16="http://schemas.microsoft.com/office/drawing/2014/main" id="{C4DE8354-D50A-824D-3202-E887ECFD3382}"/>
              </a:ext>
            </a:extLst>
          </p:cNvPr>
          <p:cNvSpPr txBox="1">
            <a:spLocks/>
          </p:cNvSpPr>
          <p:nvPr/>
        </p:nvSpPr>
        <p:spPr>
          <a:xfrm>
            <a:off x="7571069" y="2473965"/>
            <a:ext cx="4620931" cy="36509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Speak Pro" panose="020B0504020101020102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cap="none" dirty="0"/>
              <a:t>Different Definitions Of Cybersecurity Education.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4C561-85E8-EBE9-798B-1CD162031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879" y="23478"/>
            <a:ext cx="1567818" cy="245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32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cap="none" dirty="0"/>
              <a:t>Research Design and Methodology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D7C85-9EDD-A850-6624-FAB9D58A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1FEFF75-79D2-EE46-877B-299D1510E681}" type="slidenum">
              <a:rPr lang="en-GB" noProof="0" smtClean="0"/>
              <a:t>9</a:t>
            </a:fld>
            <a:endParaRPr lang="en-GB" noProof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8CDB767-B609-33E6-82E7-146351FD9C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761548"/>
              </p:ext>
            </p:extLst>
          </p:nvPr>
        </p:nvGraphicFramePr>
        <p:xfrm>
          <a:off x="1190233" y="1381969"/>
          <a:ext cx="9020567" cy="531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A group of people holding a puzzle piece&#10;&#10;Description automatically generated">
            <a:extLst>
              <a:ext uri="{FF2B5EF4-FFF2-40B4-BE49-F238E27FC236}">
                <a16:creationId xmlns:a16="http://schemas.microsoft.com/office/drawing/2014/main" id="{2458415B-B77B-023D-5671-B509E56126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8490" y="3429000"/>
            <a:ext cx="2743200" cy="288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07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121_TF44450328" id="{53054EA9-BEA6-4CCB-A0EF-1B2E114184B3}" vid="{B4F634EB-ECC4-4093-9FAF-CA5FC712BC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1312</TotalTime>
  <Words>1451</Words>
  <Application>Microsoft Office PowerPoint</Application>
  <PresentationFormat>Widescreen</PresentationFormat>
  <Paragraphs>148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Sagona ExtraLight</vt:lpstr>
      <vt:lpstr>Speak Pro</vt:lpstr>
      <vt:lpstr>Office Theme</vt:lpstr>
      <vt:lpstr>Research Proposal Presentation</vt:lpstr>
      <vt:lpstr>Overview Of The Presentation</vt:lpstr>
      <vt:lpstr>Research Topic Selection:</vt:lpstr>
      <vt:lpstr>Research Topic Selection:</vt:lpstr>
      <vt:lpstr>Key Contributions To The Research Discipline</vt:lpstr>
      <vt:lpstr>Research Questions</vt:lpstr>
      <vt:lpstr>Research Aims And Objectives</vt:lpstr>
      <vt:lpstr> Key Literature Related To The Project</vt:lpstr>
      <vt:lpstr>Research Design and Methodology</vt:lpstr>
      <vt:lpstr>Sampling Strategy, Data Collection, Data Analysis Methods</vt:lpstr>
      <vt:lpstr>Limitations of The Research</vt:lpstr>
      <vt:lpstr>Ethical Considerations</vt:lpstr>
      <vt:lpstr>Research Project Timeline </vt:lpstr>
      <vt:lpstr>Reference</vt:lpstr>
      <vt:lpstr>Reference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Proposal Presentation</dc:title>
  <dc:creator>sanjaya rathnayaka</dc:creator>
  <cp:lastModifiedBy>Rusheni H Maningamuwa</cp:lastModifiedBy>
  <cp:revision>61</cp:revision>
  <dcterms:created xsi:type="dcterms:W3CDTF">2024-05-01T16:41:13Z</dcterms:created>
  <dcterms:modified xsi:type="dcterms:W3CDTF">2024-05-19T04:23:02Z</dcterms:modified>
</cp:coreProperties>
</file>